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7" r:id="rId1"/>
  </p:sldMasterIdLst>
  <p:notesMasterIdLst>
    <p:notesMasterId r:id="rId34"/>
  </p:notesMasterIdLst>
  <p:handoutMasterIdLst>
    <p:handoutMasterId r:id="rId35"/>
  </p:handoutMasterIdLst>
  <p:sldIdLst>
    <p:sldId id="482" r:id="rId2"/>
    <p:sldId id="483" r:id="rId3"/>
    <p:sldId id="484" r:id="rId4"/>
    <p:sldId id="485" r:id="rId5"/>
    <p:sldId id="486" r:id="rId6"/>
    <p:sldId id="487" r:id="rId7"/>
    <p:sldId id="488" r:id="rId8"/>
    <p:sldId id="489" r:id="rId9"/>
    <p:sldId id="490" r:id="rId10"/>
    <p:sldId id="491" r:id="rId11"/>
    <p:sldId id="492" r:id="rId12"/>
    <p:sldId id="493" r:id="rId13"/>
    <p:sldId id="494" r:id="rId14"/>
    <p:sldId id="495" r:id="rId15"/>
    <p:sldId id="496" r:id="rId16"/>
    <p:sldId id="497" r:id="rId17"/>
    <p:sldId id="498" r:id="rId18"/>
    <p:sldId id="499" r:id="rId19"/>
    <p:sldId id="500" r:id="rId20"/>
    <p:sldId id="501" r:id="rId21"/>
    <p:sldId id="503" r:id="rId22"/>
    <p:sldId id="502" r:id="rId23"/>
    <p:sldId id="504" r:id="rId24"/>
    <p:sldId id="505" r:id="rId25"/>
    <p:sldId id="506" r:id="rId26"/>
    <p:sldId id="507" r:id="rId27"/>
    <p:sldId id="508" r:id="rId28"/>
    <p:sldId id="509" r:id="rId29"/>
    <p:sldId id="510" r:id="rId30"/>
    <p:sldId id="511" r:id="rId31"/>
    <p:sldId id="512" r:id="rId32"/>
    <p:sldId id="513" r:id="rId33"/>
  </p:sldIdLst>
  <p:sldSz cx="12192000" cy="6858000"/>
  <p:notesSz cx="7315200" cy="9601200"/>
  <p:custDataLst>
    <p:tags r:id="rId36"/>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189"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377"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566"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754"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5943" algn="l" defTabSz="914377" rtl="0" eaLnBrk="1" latinLnBrk="0" hangingPunct="1">
      <a:defRPr kern="1200">
        <a:solidFill>
          <a:schemeClr val="tx1"/>
        </a:solidFill>
        <a:latin typeface="Arial" pitchFamily="34" charset="0"/>
        <a:ea typeface="ＭＳ Ｐゴシック" pitchFamily="34" charset="-128"/>
        <a:cs typeface="+mn-cs"/>
      </a:defRPr>
    </a:lvl6pPr>
    <a:lvl7pPr marL="2743131" algn="l" defTabSz="914377" rtl="0" eaLnBrk="1" latinLnBrk="0" hangingPunct="1">
      <a:defRPr kern="1200">
        <a:solidFill>
          <a:schemeClr val="tx1"/>
        </a:solidFill>
        <a:latin typeface="Arial" pitchFamily="34" charset="0"/>
        <a:ea typeface="ＭＳ Ｐゴシック" pitchFamily="34" charset="-128"/>
        <a:cs typeface="+mn-cs"/>
      </a:defRPr>
    </a:lvl7pPr>
    <a:lvl8pPr marL="3200320" algn="l" defTabSz="914377" rtl="0" eaLnBrk="1" latinLnBrk="0" hangingPunct="1">
      <a:defRPr kern="1200">
        <a:solidFill>
          <a:schemeClr val="tx1"/>
        </a:solidFill>
        <a:latin typeface="Arial" pitchFamily="34" charset="0"/>
        <a:ea typeface="ＭＳ Ｐゴシック" pitchFamily="34" charset="-128"/>
        <a:cs typeface="+mn-cs"/>
      </a:defRPr>
    </a:lvl8pPr>
    <a:lvl9pPr marL="3657509" algn="l" defTabSz="914377"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FF42"/>
    <a:srgbClr val="FFFF00"/>
    <a:srgbClr val="3333FF"/>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5" autoAdjust="0"/>
    <p:restoredTop sz="94694"/>
  </p:normalViewPr>
  <p:slideViewPr>
    <p:cSldViewPr>
      <p:cViewPr varScale="1">
        <p:scale>
          <a:sx n="76" d="100"/>
          <a:sy n="76" d="100"/>
        </p:scale>
        <p:origin x="81"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C3576A76-EAAE-494F-9F7F-EC8DD1141BE5}" type="slidenum">
              <a:rPr lang="en-US"/>
              <a:pPr/>
              <a:t>‹#›</a:t>
            </a:fld>
            <a:endParaRPr lang="en-US"/>
          </a:p>
        </p:txBody>
      </p:sp>
    </p:spTree>
    <p:extLst>
      <p:ext uri="{BB962C8B-B14F-4D97-AF65-F5344CB8AC3E}">
        <p14:creationId xmlns:p14="http://schemas.microsoft.com/office/powerpoint/2010/main" val="40359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993E6AE6-BA58-4D01-BFA7-9066FA1BC529}" type="slidenum">
              <a:rPr lang="en-US"/>
              <a:pPr/>
              <a:t>‹#›</a:t>
            </a:fld>
            <a:endParaRPr lang="en-US"/>
          </a:p>
        </p:txBody>
      </p:sp>
    </p:spTree>
    <p:extLst>
      <p:ext uri="{BB962C8B-B14F-4D97-AF65-F5344CB8AC3E}">
        <p14:creationId xmlns:p14="http://schemas.microsoft.com/office/powerpoint/2010/main" val="2050073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189"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377"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566"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754"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1</a:t>
            </a:fld>
            <a:endParaRPr lang="en-US"/>
          </a:p>
        </p:txBody>
      </p:sp>
    </p:spTree>
    <p:extLst>
      <p:ext uri="{BB962C8B-B14F-4D97-AF65-F5344CB8AC3E}">
        <p14:creationId xmlns:p14="http://schemas.microsoft.com/office/powerpoint/2010/main" val="351725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6F41D82-CFF6-49DA-BB1F-0BF0014E07B6}" type="slidenum">
              <a:rPr lang="en-US" sz="1300"/>
              <a:pPr eaLnBrk="1" hangingPunct="1"/>
              <a:t>28</a:t>
            </a:fld>
            <a:endParaRPr lang="en-US" sz="1300"/>
          </a:p>
        </p:txBody>
      </p:sp>
      <p:sp>
        <p:nvSpPr>
          <p:cNvPr id="52226" name="Rectangle 2"/>
          <p:cNvSpPr>
            <a:spLocks noGrp="1" noRot="1" noChangeAspect="1" noChangeArrowheads="1" noTextEdit="1"/>
          </p:cNvSpPr>
          <p:nvPr>
            <p:ph type="sldImg"/>
          </p:nvPr>
        </p:nvSpPr>
        <p:spPr>
          <a:xfrm>
            <a:off x="457200" y="720725"/>
            <a:ext cx="6400800" cy="3600450"/>
          </a:xfrm>
          <a:ln/>
        </p:spPr>
      </p:sp>
      <p:sp>
        <p:nvSpPr>
          <p:cNvPr id="52227"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5784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2F25A04-AD2E-44F3-AFC4-F98EA25C7AF0}" type="slidenum">
              <a:rPr lang="en-US" sz="1300"/>
              <a:pPr eaLnBrk="1" hangingPunct="1"/>
              <a:t>29</a:t>
            </a:fld>
            <a:endParaRPr lang="en-US" sz="1300"/>
          </a:p>
        </p:txBody>
      </p:sp>
      <p:sp>
        <p:nvSpPr>
          <p:cNvPr id="54274" name="Rectangle 2"/>
          <p:cNvSpPr>
            <a:spLocks noGrp="1" noRot="1" noChangeAspect="1" noChangeArrowheads="1" noTextEdit="1"/>
          </p:cNvSpPr>
          <p:nvPr>
            <p:ph type="sldImg"/>
          </p:nvPr>
        </p:nvSpPr>
        <p:spPr>
          <a:xfrm>
            <a:off x="457200" y="720725"/>
            <a:ext cx="6400800" cy="3600450"/>
          </a:xfrm>
          <a:ln/>
        </p:spPr>
      </p:sp>
      <p:sp>
        <p:nvSpPr>
          <p:cNvPr id="54275"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696748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C31FDCF-3A5F-45BB-BE78-2255FC240CFB}" type="slidenum">
              <a:rPr lang="en-US" sz="1300"/>
              <a:pPr eaLnBrk="1" hangingPunct="1"/>
              <a:t>30</a:t>
            </a:fld>
            <a:endParaRPr lang="en-US" sz="1300"/>
          </a:p>
        </p:txBody>
      </p:sp>
      <p:sp>
        <p:nvSpPr>
          <p:cNvPr id="56322" name="Rectangle 2"/>
          <p:cNvSpPr>
            <a:spLocks noGrp="1" noRot="1" noChangeAspect="1" noChangeArrowheads="1" noTextEdit="1"/>
          </p:cNvSpPr>
          <p:nvPr>
            <p:ph type="sldImg"/>
          </p:nvPr>
        </p:nvSpPr>
        <p:spPr>
          <a:xfrm>
            <a:off x="457200" y="720725"/>
            <a:ext cx="6400800" cy="3600450"/>
          </a:xfrm>
          <a:ln/>
        </p:spPr>
      </p:sp>
      <p:sp>
        <p:nvSpPr>
          <p:cNvPr id="56323"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2570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6150C38-8F90-468C-8ADD-18932126F018}" type="slidenum">
              <a:rPr lang="en-US" sz="1300"/>
              <a:pPr eaLnBrk="1" hangingPunct="1"/>
              <a:t>31</a:t>
            </a:fld>
            <a:endParaRPr lang="en-US" sz="1300"/>
          </a:p>
        </p:txBody>
      </p:sp>
      <p:sp>
        <p:nvSpPr>
          <p:cNvPr id="58370" name="Rectangle 2"/>
          <p:cNvSpPr>
            <a:spLocks noGrp="1" noRot="1" noChangeAspect="1" noChangeArrowheads="1" noTextEdit="1"/>
          </p:cNvSpPr>
          <p:nvPr>
            <p:ph type="sldImg"/>
          </p:nvPr>
        </p:nvSpPr>
        <p:spPr>
          <a:xfrm>
            <a:off x="457200" y="720725"/>
            <a:ext cx="6400800" cy="3600450"/>
          </a:xfrm>
          <a:ln/>
        </p:spPr>
      </p:sp>
      <p:sp>
        <p:nvSpPr>
          <p:cNvPr id="58371"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52966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32</a:t>
            </a:fld>
            <a:endParaRPr lang="en-US"/>
          </a:p>
        </p:txBody>
      </p:sp>
    </p:spTree>
    <p:extLst>
      <p:ext uri="{BB962C8B-B14F-4D97-AF65-F5344CB8AC3E}">
        <p14:creationId xmlns:p14="http://schemas.microsoft.com/office/powerpoint/2010/main" val="232694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a:t>
            </a:fld>
            <a:endParaRPr lang="en-US" sz="1300"/>
          </a:p>
        </p:txBody>
      </p:sp>
    </p:spTree>
    <p:extLst>
      <p:ext uri="{BB962C8B-B14F-4D97-AF65-F5344CB8AC3E}">
        <p14:creationId xmlns:p14="http://schemas.microsoft.com/office/powerpoint/2010/main" val="43683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14</a:t>
            </a:fld>
            <a:endParaRPr lang="en-US" sz="1300"/>
          </a:p>
        </p:txBody>
      </p:sp>
    </p:spTree>
    <p:extLst>
      <p:ext uri="{BB962C8B-B14F-4D97-AF65-F5344CB8AC3E}">
        <p14:creationId xmlns:p14="http://schemas.microsoft.com/office/powerpoint/2010/main" val="234181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With re-ordering</a:t>
            </a:r>
            <a:r>
              <a:rPr lang="en-US" baseline="0" dirty="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15</a:t>
            </a:fld>
            <a:endParaRPr lang="en-US"/>
          </a:p>
        </p:txBody>
      </p:sp>
    </p:spTree>
    <p:extLst>
      <p:ext uri="{BB962C8B-B14F-4D97-AF65-F5344CB8AC3E}">
        <p14:creationId xmlns:p14="http://schemas.microsoft.com/office/powerpoint/2010/main" val="3396145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20</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457200" y="720725"/>
            <a:ext cx="6400800" cy="3600450"/>
          </a:xfrm>
          <a:ln/>
        </p:spPr>
      </p:sp>
      <p:sp>
        <p:nvSpPr>
          <p:cNvPr id="4096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B9508E5-0874-424A-AC6D-A47A8201704D}" type="slidenum">
              <a:rPr lang="en-US" sz="1300"/>
              <a:pPr eaLnBrk="1" hangingPunct="1"/>
              <a:t>22</a:t>
            </a:fld>
            <a:endParaRPr lang="en-US" sz="1300"/>
          </a:p>
        </p:txBody>
      </p:sp>
    </p:spTree>
    <p:extLst>
      <p:ext uri="{BB962C8B-B14F-4D97-AF65-F5344CB8AC3E}">
        <p14:creationId xmlns:p14="http://schemas.microsoft.com/office/powerpoint/2010/main" val="64974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xfrm>
            <a:off x="457200" y="720725"/>
            <a:ext cx="6400800" cy="3600450"/>
          </a:xfrm>
          <a:ln/>
        </p:spPr>
      </p:sp>
      <p:sp>
        <p:nvSpPr>
          <p:cNvPr id="450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 name="Slide Number Placeholder 3"/>
          <p:cNvSpPr>
            <a:spLocks noGrp="1"/>
          </p:cNvSpPr>
          <p:nvPr>
            <p:ph type="sldNum" sz="quarter" idx="5"/>
          </p:nvPr>
        </p:nvSpPr>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0D98D4-78BC-410E-807E-3CF904F29929}" type="slidenum">
              <a:rPr lang="en-US" sz="1300"/>
              <a:pPr eaLnBrk="1" hangingPunct="1"/>
              <a:t>25</a:t>
            </a:fld>
            <a:endParaRPr lang="en-US" sz="1300"/>
          </a:p>
        </p:txBody>
      </p:sp>
    </p:spTree>
    <p:extLst>
      <p:ext uri="{BB962C8B-B14F-4D97-AF65-F5344CB8AC3E}">
        <p14:creationId xmlns:p14="http://schemas.microsoft.com/office/powerpoint/2010/main" val="177028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467A021-EE08-411B-BCD8-80D56E705DA8}" type="slidenum">
              <a:rPr lang="en-US" sz="1300"/>
              <a:pPr eaLnBrk="1" hangingPunct="1"/>
              <a:t>26</a:t>
            </a:fld>
            <a:endParaRPr lang="en-US" sz="1300"/>
          </a:p>
        </p:txBody>
      </p:sp>
      <p:sp>
        <p:nvSpPr>
          <p:cNvPr id="48130" name="Rectangle 2"/>
          <p:cNvSpPr>
            <a:spLocks noGrp="1" noRot="1" noChangeAspect="1" noChangeArrowheads="1" noTextEdit="1"/>
          </p:cNvSpPr>
          <p:nvPr>
            <p:ph type="sldImg"/>
          </p:nvPr>
        </p:nvSpPr>
        <p:spPr>
          <a:xfrm>
            <a:off x="457200" y="720725"/>
            <a:ext cx="6400800" cy="3600450"/>
          </a:xfrm>
          <a:ln/>
        </p:spPr>
      </p:sp>
      <p:sp>
        <p:nvSpPr>
          <p:cNvPr id="48131"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78592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D1D1D66-829D-40F7-87E0-0A1B418824B1}" type="slidenum">
              <a:rPr lang="en-US" sz="1300"/>
              <a:pPr eaLnBrk="1" hangingPunct="1"/>
              <a:t>27</a:t>
            </a:fld>
            <a:endParaRPr lang="en-US" sz="1300"/>
          </a:p>
        </p:txBody>
      </p:sp>
      <p:sp>
        <p:nvSpPr>
          <p:cNvPr id="50178" name="Rectangle 2"/>
          <p:cNvSpPr>
            <a:spLocks noGrp="1" noRot="1" noChangeAspect="1" noChangeArrowheads="1" noTextEdit="1"/>
          </p:cNvSpPr>
          <p:nvPr>
            <p:ph type="sldImg"/>
          </p:nvPr>
        </p:nvSpPr>
        <p:spPr>
          <a:xfrm>
            <a:off x="457200" y="720725"/>
            <a:ext cx="6400800" cy="3600450"/>
          </a:xfrm>
          <a:ln/>
        </p:spPr>
      </p:sp>
      <p:sp>
        <p:nvSpPr>
          <p:cNvPr id="50179"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264756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966FBDBA-8484-455D-B245-CB37572AF54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21F2AE3-E00A-49E3-84D4-020B69DEF9E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D293A6-559F-4294-A2FB-84D948A6380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51BBA2E-7FD9-46B8-A226-C36B49A97BF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E21409C-11F8-4378-A9C8-ED515D87E57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2CF41DF-D8B8-41F6-9DEF-CF73457948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C8BCC272-083A-4C84-813A-D9CF7008B03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20B74DA-79AF-4B05-95C9-B7F6D7E3AF6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BCAFD908-86D3-45AB-ADF7-3B2458B2F4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3654A4C-ECA7-4D89-B689-5883706A9C3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F413666-7D53-408E-8CAE-D86E2DAC0D1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atin typeface="Palatino"/>
                <a:cs typeface="Palatino"/>
              </a:defRPr>
            </a:lvl1pPr>
          </a:lstStyle>
          <a:p>
            <a:fld id="{741FC258-4C93-4B3A-BC1B-47590C715D8C}" type="slidenum">
              <a:rPr lang="en-US" smtClean="0"/>
              <a:pPr/>
              <a:t>‹#›</a:t>
            </a:fld>
            <a:endParaRPr lang="en-US"/>
          </a:p>
        </p:txBody>
      </p:sp>
      <p:cxnSp>
        <p:nvCxnSpPr>
          <p:cNvPr id="3" name="Straight Connector 2"/>
          <p:cNvCxnSpPr/>
          <p:nvPr/>
        </p:nvCxnSpPr>
        <p:spPr>
          <a:xfrm>
            <a:off x="304800" y="1092200"/>
            <a:ext cx="113792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hf hdr="0" ftr="0" dt="0"/>
  <p:txStyles>
    <p:title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Courier New"/>
        <a:buChar char="o"/>
        <a:defRPr sz="3200">
          <a:solidFill>
            <a:schemeClr val="tx1"/>
          </a:solidFill>
          <a:latin typeface="Palatino"/>
          <a:ea typeface="+mn-ea"/>
          <a:cs typeface="Palatino"/>
        </a:defRPr>
      </a:lvl1pPr>
      <a:lvl2pPr marL="742913" indent="-285737" algn="l" rtl="0" eaLnBrk="1" fontAlgn="base" hangingPunct="1">
        <a:spcBef>
          <a:spcPct val="20000"/>
        </a:spcBef>
        <a:spcAft>
          <a:spcPct val="0"/>
        </a:spcAft>
        <a:buClr>
          <a:schemeClr val="tx1"/>
        </a:buClr>
        <a:buFont typeface="Courier New"/>
        <a:buChar char="o"/>
        <a:defRPr sz="2800">
          <a:solidFill>
            <a:schemeClr val="tx1">
              <a:lumMod val="75000"/>
              <a:lumOff val="25000"/>
            </a:schemeClr>
          </a:solidFill>
          <a:latin typeface="Palatino"/>
          <a:cs typeface="Palatino"/>
        </a:defRPr>
      </a:lvl2pPr>
      <a:lvl3pPr marL="1142942" indent="-228589" algn="l" rtl="0" eaLnBrk="1" fontAlgn="base" hangingPunct="1">
        <a:spcBef>
          <a:spcPct val="20000"/>
        </a:spcBef>
        <a:spcAft>
          <a:spcPct val="0"/>
        </a:spcAft>
        <a:buClr>
          <a:schemeClr val="accent2"/>
        </a:buClr>
        <a:buFont typeface="Courier New"/>
        <a:buChar char="o"/>
        <a:defRPr sz="2400">
          <a:solidFill>
            <a:schemeClr val="tx1">
              <a:lumMod val="75000"/>
              <a:lumOff val="25000"/>
            </a:schemeClr>
          </a:solidFill>
          <a:latin typeface="Palatino"/>
          <a:cs typeface="Palatino"/>
        </a:defRPr>
      </a:lvl3pPr>
      <a:lvl4pPr marL="1600120" indent="-228589" algn="l" rtl="0" eaLnBrk="1" fontAlgn="base" hangingPunct="1">
        <a:spcBef>
          <a:spcPct val="20000"/>
        </a:spcBef>
        <a:spcAft>
          <a:spcPct val="0"/>
        </a:spcAft>
        <a:buClr>
          <a:schemeClr val="tx1"/>
        </a:buClr>
        <a:buFont typeface="Courier New"/>
        <a:buChar char="o"/>
        <a:defRPr sz="2000">
          <a:solidFill>
            <a:schemeClr val="tx1">
              <a:lumMod val="75000"/>
              <a:lumOff val="25000"/>
            </a:schemeClr>
          </a:solidFill>
          <a:latin typeface="Palatino"/>
          <a:cs typeface="Palatino"/>
        </a:defRPr>
      </a:lvl4pPr>
      <a:lvl5pPr marL="2057298" indent="-228589" algn="l" rtl="0" eaLnBrk="1" fontAlgn="base" hangingPunct="1">
        <a:spcBef>
          <a:spcPct val="20000"/>
        </a:spcBef>
        <a:spcAft>
          <a:spcPct val="0"/>
        </a:spcAft>
        <a:buClr>
          <a:schemeClr val="accent2"/>
        </a:buClr>
        <a:buFont typeface="Courier New"/>
        <a:buChar char="o"/>
        <a:defRPr sz="2000">
          <a:solidFill>
            <a:schemeClr val="tx1">
              <a:lumMod val="75000"/>
              <a:lumOff val="25000"/>
            </a:schemeClr>
          </a:solidFill>
          <a:latin typeface="Palatino"/>
          <a:cs typeface="Palatino"/>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slideLayout" Target="../slideLayouts/slideLayout2.xml"/><Relationship Id="rId7" Type="http://schemas.openxmlformats.org/officeDocument/2006/relationships/image" Target="../media/image11.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22.png"/><Relationship Id="rId3" Type="http://schemas.openxmlformats.org/officeDocument/2006/relationships/tags" Target="../tags/tag9.xml"/><Relationship Id="rId21" Type="http://schemas.openxmlformats.org/officeDocument/2006/relationships/image" Target="../media/image25.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1.png"/><Relationship Id="rId2" Type="http://schemas.openxmlformats.org/officeDocument/2006/relationships/tags" Target="../tags/tag8.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tags" Target="../tags/tag16.xml"/><Relationship Id="rId19"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18.png"/><Relationship Id="rId22"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5"/>
            <a:ext cx="12192000" cy="1470025"/>
          </a:xfrm>
        </p:spPr>
        <p:txBody>
          <a:bodyPr/>
          <a:lstStyle/>
          <a:p>
            <a:pPr eaLnBrk="1" hangingPunct="1"/>
            <a:r>
              <a:rPr lang="en-US"/>
              <a:t>Artificial </a:t>
            </a:r>
            <a:r>
              <a:rPr lang="en-US" dirty="0"/>
              <a:t>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Hidden Markov Models</a:t>
            </a:r>
          </a:p>
          <a:p>
            <a:pPr eaLnBrk="1" hangingPunct="1"/>
            <a:endParaRPr lang="en-US" sz="4300"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0" tIns="45718" rIns="91430" bIns="45718">
            <a:spAutoFit/>
          </a:bodyPr>
          <a:lstStyle/>
          <a:p>
            <a:pPr>
              <a:spcBef>
                <a:spcPct val="50000"/>
              </a:spcBef>
            </a:pPr>
            <a:endParaRPr lang="en-US">
              <a:latin typeface="Palatino"/>
              <a:cs typeface="Palatino"/>
            </a:endParaRPr>
          </a:p>
        </p:txBody>
      </p:sp>
      <p:sp>
        <p:nvSpPr>
          <p:cNvPr id="7" name="Text Box 8"/>
          <p:cNvSpPr txBox="1">
            <a:spLocks noChangeArrowheads="1"/>
          </p:cNvSpPr>
          <p:nvPr/>
        </p:nvSpPr>
        <p:spPr bwMode="auto">
          <a:xfrm>
            <a:off x="0" y="6003923"/>
            <a:ext cx="12192000" cy="300078"/>
          </a:xfrm>
          <a:prstGeom prst="rect">
            <a:avLst/>
          </a:prstGeom>
          <a:noFill/>
          <a:ln w="9525">
            <a:noFill/>
            <a:miter lim="800000"/>
            <a:headEnd/>
            <a:tailEnd/>
          </a:ln>
        </p:spPr>
        <p:txBody>
          <a:bodyPr wrap="square" lIns="68577" tIns="34288" rIns="68577" bIns="34288">
            <a:spAutoFit/>
          </a:bodyPr>
          <a:lstStyle/>
          <a:p>
            <a:pPr algn="ctr">
              <a:spcBef>
                <a:spcPct val="50000"/>
              </a:spcBef>
            </a:pPr>
            <a:r>
              <a:rPr lang="en-US" sz="1500" dirty="0">
                <a:latin typeface="Palatino"/>
                <a:cs typeface="Palatino"/>
              </a:rPr>
              <a:t>[These slides were created by Dan Klein, Pieter </a:t>
            </a:r>
            <a:r>
              <a:rPr lang="en-US" sz="1500" dirty="0" err="1">
                <a:latin typeface="Palatino"/>
                <a:cs typeface="Palatino"/>
              </a:rPr>
              <a:t>Abbeel</a:t>
            </a:r>
            <a:r>
              <a:rPr lang="en-US" sz="1500" dirty="0">
                <a:latin typeface="Palatino"/>
                <a:cs typeface="Palatino"/>
              </a:rPr>
              <a:t>, and Anca. http://</a:t>
            </a:r>
            <a:r>
              <a:rPr lang="en-US" sz="1500" dirty="0" err="1">
                <a:latin typeface="Palatino"/>
                <a:cs typeface="Palatino"/>
              </a:rPr>
              <a:t>ai.berkeley.edu</a:t>
            </a:r>
            <a:r>
              <a:rPr lang="en-US" sz="1500" dirty="0">
                <a:latin typeface="Palatino"/>
                <a:cs typeface="Palatino"/>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057401"/>
            <a:ext cx="4177412" cy="3429000"/>
          </a:xfrm>
          <a:prstGeom prst="rect">
            <a:avLst/>
          </a:prstGeom>
        </p:spPr>
      </p:pic>
    </p:spTree>
    <p:extLst>
      <p:ext uri="{BB962C8B-B14F-4D97-AF65-F5344CB8AC3E}">
        <p14:creationId xmlns:p14="http://schemas.microsoft.com/office/powerpoint/2010/main" val="2717735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Circular Dynamics</a:t>
            </a:r>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298575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Whirlpool Dynamics</a:t>
            </a:r>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364799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ea typeface="ＭＳ Ｐゴシック" pitchFamily="34" charset="-128"/>
              </a:rPr>
              <a:t>Stationary distribution:</a:t>
            </a:r>
          </a:p>
          <a:p>
            <a:pPr lvl="1">
              <a:lnSpc>
                <a:spcPct val="90000"/>
              </a:lnSpc>
            </a:pPr>
            <a:r>
              <a:rPr lang="en-US" sz="2400" dirty="0">
                <a:ea typeface="ＭＳ Ｐゴシック" pitchFamily="34" charset="-128"/>
              </a:rPr>
              <a:t>The distribution we end up with is called the </a:t>
            </a:r>
            <a:r>
              <a:rPr lang="en-US" sz="2400" dirty="0">
                <a:solidFill>
                  <a:srgbClr val="CC0000"/>
                </a:solidFill>
                <a:ea typeface="ＭＳ Ｐゴシック" pitchFamily="34" charset="-128"/>
              </a:rPr>
              <a:t>stationary distribution </a:t>
            </a:r>
            <a:r>
              <a:rPr lang="en-US" sz="2400" dirty="0">
                <a:solidFill>
                  <a:srgbClr val="CC0000"/>
                </a:solidFill>
              </a:rPr>
              <a:t>  </a:t>
            </a:r>
            <a:r>
              <a:rPr lang="en-US" sz="2400" baseline="-25000" dirty="0">
                <a:solidFill>
                  <a:srgbClr val="CC0000"/>
                </a:solidFill>
                <a:latin typeface="cmsy10" pitchFamily="34" charset="0"/>
                <a:ea typeface="ＭＳ Ｐゴシック" pitchFamily="34" charset="-128"/>
              </a:rPr>
              <a:t>        </a:t>
            </a:r>
            <a:r>
              <a:rPr lang="en-US" sz="2400" dirty="0">
                <a:ea typeface="ＭＳ Ｐゴシック" pitchFamily="34" charset="-128"/>
              </a:rPr>
              <a:t>of the chain</a:t>
            </a:r>
          </a:p>
          <a:p>
            <a:pPr lvl="1">
              <a:lnSpc>
                <a:spcPct val="90000"/>
              </a:lnSpc>
            </a:pPr>
            <a:r>
              <a:rPr lang="en-US" sz="2400" dirty="0">
                <a:ea typeface="ＭＳ Ｐゴシック" pitchFamily="34" charset="-128"/>
              </a:rPr>
              <a:t>It satisfies</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2" y="4051096"/>
            <a:ext cx="10971607" cy="2806902"/>
          </a:xfrm>
          <a:prstGeom prst="rect">
            <a:avLst/>
          </a:prstGeom>
        </p:spPr>
      </p:pic>
      <p:sp>
        <p:nvSpPr>
          <p:cNvPr id="31745" name="Rectangle 2"/>
          <p:cNvSpPr>
            <a:spLocks noGrp="1" noChangeArrowheads="1"/>
          </p:cNvSpPr>
          <p:nvPr>
            <p:ph type="title"/>
          </p:nvPr>
        </p:nvSpPr>
        <p:spPr/>
        <p:txBody>
          <a:bodyPr/>
          <a:lstStyle/>
          <a:p>
            <a:r>
              <a:rPr lang="en-US">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a:ea typeface="ＭＳ Ｐゴシック" pitchFamily="34" charset="-128"/>
              </a:rPr>
              <a:t>For most chains:</a:t>
            </a:r>
          </a:p>
          <a:p>
            <a:pPr lvl="1">
              <a:lnSpc>
                <a:spcPct val="90000"/>
              </a:lnSpc>
            </a:pPr>
            <a:r>
              <a:rPr lang="en-US" sz="2400" dirty="0">
                <a:ea typeface="ＭＳ Ｐゴシック" pitchFamily="34" charset="-128"/>
              </a:rPr>
              <a:t>Influence of the initial distribution gets less and less over time.</a:t>
            </a:r>
          </a:p>
          <a:p>
            <a:pPr lvl="1">
              <a:lnSpc>
                <a:spcPct val="90000"/>
              </a:lnSpc>
            </a:pPr>
            <a:r>
              <a:rPr lang="en-US" sz="2400" dirty="0">
                <a:ea typeface="ＭＳ Ｐゴシック" pitchFamily="34" charset="-128"/>
              </a:rPr>
              <a:t>The distribution we end up in is independent of the initial distribution</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extLst>
      <p:ext uri="{BB962C8B-B14F-4D97-AF65-F5344CB8AC3E}">
        <p14:creationId xmlns:p14="http://schemas.microsoft.com/office/powerpoint/2010/main" val="3113269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a:ea typeface="ＭＳ Ｐゴシック" pitchFamily="34" charset="-128"/>
              </a:rPr>
              <a:t>Question: What’</a:t>
            </a:r>
            <a:r>
              <a:rPr lang="en-US" altLang="ja-JP" sz="2800" dirty="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ext uri="{D42A27DB-BD31-4B8C-83A1-F6EECF244321}">
                <p14:modId xmlns:p14="http://schemas.microsoft.com/office/powerpoint/2010/main" val="556867823"/>
              </p:ext>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a:latin typeface="Calibri"/>
                <a:cs typeface="Calibri"/>
              </a:rPr>
              <a:t>Also:</a:t>
            </a:r>
          </a:p>
        </p:txBody>
      </p:sp>
    </p:spTree>
    <p:extLst>
      <p:ext uri="{BB962C8B-B14F-4D97-AF65-F5344CB8AC3E}">
        <p14:creationId xmlns:p14="http://schemas.microsoft.com/office/powerpoint/2010/main" val="2513248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a:ea typeface="ＭＳ Ｐゴシック" pitchFamily="34" charset="-128"/>
              </a:rPr>
              <a:t>PageRank over a web graph</a:t>
            </a:r>
          </a:p>
          <a:p>
            <a:pPr lvl="1">
              <a:lnSpc>
                <a:spcPct val="80000"/>
              </a:lnSpc>
            </a:pPr>
            <a:r>
              <a:rPr lang="en-US" sz="2000" dirty="0">
                <a:ea typeface="ＭＳ Ｐゴシック" pitchFamily="34" charset="-128"/>
              </a:rPr>
              <a:t>Each web page is a possible value of a state</a:t>
            </a:r>
          </a:p>
          <a:p>
            <a:pPr lvl="5">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Initial distribution: uniform over pages</a:t>
            </a:r>
          </a:p>
          <a:p>
            <a:pPr lvl="6">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Transitions:</a:t>
            </a:r>
          </a:p>
          <a:p>
            <a:pPr lvl="5">
              <a:lnSpc>
                <a:spcPct val="80000"/>
              </a:lnSpc>
            </a:pPr>
            <a:endParaRPr lang="en-US" sz="500" dirty="0">
              <a:ea typeface="ＭＳ Ｐゴシック" pitchFamily="34" charset="-128"/>
            </a:endParaRPr>
          </a:p>
          <a:p>
            <a:pPr lvl="2">
              <a:lnSpc>
                <a:spcPct val="80000"/>
              </a:lnSpc>
            </a:pPr>
            <a:r>
              <a:rPr lang="en-US" sz="1800" dirty="0">
                <a:ea typeface="ＭＳ Ｐゴシック" pitchFamily="34" charset="-128"/>
              </a:rPr>
              <a:t>With prob. c, uniform jump to a</a:t>
            </a:r>
          </a:p>
          <a:p>
            <a:pPr lvl="2">
              <a:lnSpc>
                <a:spcPct val="80000"/>
              </a:lnSpc>
              <a:buFont typeface="Wingdings" pitchFamily="2" charset="2"/>
              <a:buNone/>
            </a:pPr>
            <a:r>
              <a:rPr lang="en-US" sz="1800" dirty="0">
                <a:ea typeface="ＭＳ Ｐゴシック" pitchFamily="34" charset="-128"/>
              </a:rPr>
              <a:t>	random page (dotted lines, not all shown)</a:t>
            </a:r>
          </a:p>
          <a:p>
            <a:pPr lvl="2">
              <a:lnSpc>
                <a:spcPct val="80000"/>
              </a:lnSpc>
            </a:pPr>
            <a:r>
              <a:rPr lang="en-US" sz="1800" dirty="0">
                <a:ea typeface="ＭＳ Ｐゴシック" pitchFamily="34" charset="-128"/>
              </a:rPr>
              <a:t>With prob. 1-c, follow a random</a:t>
            </a:r>
          </a:p>
          <a:p>
            <a:pPr lvl="2">
              <a:lnSpc>
                <a:spcPct val="80000"/>
              </a:lnSpc>
              <a:buFont typeface="Wingdings" pitchFamily="2" charset="2"/>
              <a:buNone/>
            </a:pPr>
            <a:r>
              <a:rPr lang="en-US" sz="1800" dirty="0">
                <a:ea typeface="ＭＳ Ｐゴシック" pitchFamily="34" charset="-128"/>
              </a:rPr>
              <a:t>	</a:t>
            </a:r>
            <a:r>
              <a:rPr lang="en-US" sz="1800" dirty="0" err="1">
                <a:ea typeface="ＭＳ Ｐゴシック" pitchFamily="34" charset="-128"/>
              </a:rPr>
              <a:t>outlink</a:t>
            </a:r>
            <a:r>
              <a:rPr lang="en-US" sz="1800" dirty="0">
                <a:ea typeface="ＭＳ Ｐゴシック" pitchFamily="34" charset="-128"/>
              </a:rPr>
              <a:t> (solid lines)</a:t>
            </a:r>
          </a:p>
          <a:p>
            <a:pPr lvl="3">
              <a:lnSpc>
                <a:spcPct val="80000"/>
              </a:lnSpc>
            </a:pPr>
            <a:endParaRPr lang="en-US" sz="1200" dirty="0">
              <a:ea typeface="ＭＳ Ｐゴシック" pitchFamily="34" charset="-128"/>
            </a:endParaRPr>
          </a:p>
          <a:p>
            <a:pPr>
              <a:lnSpc>
                <a:spcPct val="80000"/>
              </a:lnSpc>
            </a:pPr>
            <a:r>
              <a:rPr lang="en-US" sz="2400" dirty="0">
                <a:ea typeface="ＭＳ Ｐゴシック" pitchFamily="34" charset="-128"/>
              </a:rPr>
              <a:t>Stationary distribution</a:t>
            </a:r>
          </a:p>
          <a:p>
            <a:pPr lvl="1">
              <a:lnSpc>
                <a:spcPct val="80000"/>
              </a:lnSpc>
            </a:pPr>
            <a:r>
              <a:rPr lang="en-US" sz="2000" dirty="0">
                <a:ea typeface="ＭＳ Ｐゴシック" pitchFamily="34" charset="-128"/>
              </a:rPr>
              <a:t>Will spend more time on highly reachable pages</a:t>
            </a:r>
          </a:p>
          <a:p>
            <a:pPr lvl="1">
              <a:lnSpc>
                <a:spcPct val="80000"/>
              </a:lnSpc>
            </a:pPr>
            <a:r>
              <a:rPr lang="en-US" sz="2000" dirty="0">
                <a:ea typeface="ＭＳ Ｐゴシック" pitchFamily="34" charset="-128"/>
              </a:rPr>
              <a:t>E.g. many ways to get to the Acrobat Reader download page</a:t>
            </a:r>
          </a:p>
          <a:p>
            <a:pPr lvl="1">
              <a:lnSpc>
                <a:spcPct val="80000"/>
              </a:lnSpc>
            </a:pPr>
            <a:r>
              <a:rPr lang="en-US" sz="2000" dirty="0">
                <a:ea typeface="ＭＳ Ｐゴシック" pitchFamily="34" charset="-128"/>
              </a:rPr>
              <a:t>Somewhat robust to link spam.</a:t>
            </a:r>
          </a:p>
          <a:p>
            <a:pPr lvl="1">
              <a:lnSpc>
                <a:spcPct val="80000"/>
              </a:lnSpc>
            </a:pPr>
            <a:r>
              <a:rPr lang="en-US" sz="2000" dirty="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extLst>
      <p:ext uri="{BB962C8B-B14F-4D97-AF65-F5344CB8AC3E}">
        <p14:creationId xmlns:p14="http://schemas.microsoft.com/office/powerpoint/2010/main" val="261515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a:ea typeface="ＭＳ Ｐゴシック" pitchFamily="34" charset="-128"/>
              </a:rPr>
              <a:t>Each joint instantiation over all hidden and query variables is a state: {</a:t>
            </a:r>
            <a:r>
              <a:rPr lang="en-US" sz="2400" dirty="0">
                <a:latin typeface="Calibri"/>
                <a:ea typeface="ＭＳ Ｐゴシック" pitchFamily="34" charset="-128"/>
              </a:rPr>
              <a:t>X</a:t>
            </a:r>
            <a:r>
              <a:rPr lang="en-US" sz="2400" baseline="-25000" dirty="0">
                <a:latin typeface="Calibri"/>
                <a:ea typeface="ＭＳ Ｐゴシック" pitchFamily="34" charset="-128"/>
              </a:rPr>
              <a:t>1</a:t>
            </a:r>
            <a:r>
              <a:rPr lang="en-US" sz="2400" dirty="0">
                <a:ea typeface="ＭＳ Ｐゴシック" pitchFamily="34" charset="-128"/>
              </a:rPr>
              <a:t>, …, </a:t>
            </a:r>
            <a:r>
              <a:rPr lang="en-US" sz="2400" dirty="0" err="1">
                <a:latin typeface="Calibri"/>
                <a:ea typeface="ＭＳ Ｐゴシック" pitchFamily="34" charset="-128"/>
              </a:rPr>
              <a:t>X</a:t>
            </a:r>
            <a:r>
              <a:rPr lang="en-US" sz="2400" baseline="-25000" dirty="0" err="1">
                <a:latin typeface="Calibri"/>
                <a:ea typeface="ＭＳ Ｐゴシック" pitchFamily="34" charset="-128"/>
              </a:rPr>
              <a:t>n</a:t>
            </a:r>
            <a:r>
              <a:rPr lang="en-US" sz="2400" dirty="0">
                <a:ea typeface="ＭＳ Ｐゴシック" pitchFamily="34" charset="-128"/>
              </a:rPr>
              <a:t>} = H U Q</a:t>
            </a:r>
          </a:p>
          <a:p>
            <a:pPr lvl="4"/>
            <a:endParaRPr lang="en-US" sz="1400" dirty="0">
              <a:ea typeface="ＭＳ Ｐゴシック" pitchFamily="34" charset="-128"/>
            </a:endParaRPr>
          </a:p>
          <a:p>
            <a:r>
              <a:rPr lang="en-US" sz="2400" dirty="0">
                <a:ea typeface="ＭＳ Ｐゴシック" pitchFamily="34" charset="-128"/>
              </a:rPr>
              <a:t>Transitions:</a:t>
            </a:r>
          </a:p>
          <a:p>
            <a:pPr lvl="1"/>
            <a:r>
              <a:rPr lang="en-US" sz="2000" dirty="0">
                <a:ea typeface="ＭＳ Ｐゴシック" pitchFamily="34" charset="-128"/>
              </a:rPr>
              <a:t>With probability 1/n resample variable </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according to 	</a:t>
            </a:r>
          </a:p>
          <a:p>
            <a:pPr lvl="6"/>
            <a:endParaRPr lang="en-US" sz="1200" dirty="0">
              <a:ea typeface="ＭＳ Ｐゴシック" pitchFamily="34" charset="-128"/>
            </a:endParaRPr>
          </a:p>
          <a:p>
            <a:pPr marL="457176" lvl="1" indent="0">
              <a:buNone/>
            </a:pPr>
            <a:r>
              <a:rPr lang="en-US" sz="2000" dirty="0">
                <a:ea typeface="ＭＳ Ｐゴシック" pitchFamily="34" charset="-128"/>
              </a:rPr>
              <a:t>	P(</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 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x</a:t>
            </a:r>
            <a:r>
              <a:rPr lang="en-US" sz="2000" baseline="-25000" dirty="0">
                <a:ea typeface="ＭＳ Ｐゴシック" pitchFamily="34" charset="-128"/>
              </a:rPr>
              <a:t>j-1, </a:t>
            </a:r>
            <a:r>
              <a:rPr lang="en-US" sz="2000" dirty="0">
                <a:ea typeface="ＭＳ Ｐゴシック" pitchFamily="34" charset="-128"/>
              </a:rPr>
              <a:t>x</a:t>
            </a:r>
            <a:r>
              <a:rPr lang="en-US" sz="2000" baseline="-25000" dirty="0">
                <a:ea typeface="ＭＳ Ｐゴシック" pitchFamily="34" charset="-128"/>
              </a:rPr>
              <a:t>j+1</a:t>
            </a:r>
            <a:r>
              <a:rPr lang="en-US" sz="2000" dirty="0">
                <a:ea typeface="ＭＳ Ｐゴシック" pitchFamily="34" charset="-128"/>
              </a:rPr>
              <a:t>, …, </a:t>
            </a:r>
            <a:r>
              <a:rPr lang="en-US" sz="2000" dirty="0" err="1">
                <a:ea typeface="ＭＳ Ｐゴシック" pitchFamily="34" charset="-128"/>
              </a:rPr>
              <a:t>x</a:t>
            </a:r>
            <a:r>
              <a:rPr lang="en-US" sz="2000" baseline="-25000" dirty="0" err="1">
                <a:ea typeface="ＭＳ Ｐゴシック" pitchFamily="34" charset="-128"/>
              </a:rPr>
              <a:t>n</a:t>
            </a:r>
            <a:r>
              <a:rPr lang="en-US" sz="2000" baseline="-25000" dirty="0">
                <a:ea typeface="ＭＳ Ｐゴシック" pitchFamily="34" charset="-128"/>
              </a:rPr>
              <a:t>,</a:t>
            </a:r>
            <a:r>
              <a:rPr lang="en-US" sz="2000" dirty="0">
                <a:ea typeface="ＭＳ Ｐゴシック" pitchFamily="34" charset="-128"/>
              </a:rPr>
              <a:t> 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2"/>
            <a:endParaRPr lang="en-US" sz="1800" dirty="0">
              <a:ea typeface="ＭＳ Ｐゴシック" pitchFamily="34" charset="-128"/>
            </a:endParaRPr>
          </a:p>
          <a:p>
            <a:r>
              <a:rPr lang="en-US" sz="2400" dirty="0">
                <a:ea typeface="ＭＳ Ｐゴシック" pitchFamily="34" charset="-128"/>
              </a:rPr>
              <a:t>Stationary distribution:</a:t>
            </a:r>
          </a:p>
          <a:p>
            <a:pPr lvl="1"/>
            <a:r>
              <a:rPr lang="en-US" sz="2000" dirty="0">
                <a:ea typeface="ＭＳ Ｐゴシック" pitchFamily="34" charset="-128"/>
              </a:rPr>
              <a:t>Conditional distribution P(X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 , X</a:t>
            </a:r>
            <a:r>
              <a:rPr lang="en-US" sz="2000" baseline="-25000" dirty="0">
                <a:ea typeface="ＭＳ Ｐゴシック" pitchFamily="34" charset="-128"/>
              </a:rPr>
              <a:t>n</a:t>
            </a:r>
            <a:r>
              <a:rPr lang="en-US" sz="2000" dirty="0">
                <a:ea typeface="ＭＳ Ｐゴシック" pitchFamily="34" charset="-128"/>
              </a:rPr>
              <a:t>|e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1"/>
            <a:r>
              <a:rPr lang="en-US" sz="2000" dirty="0">
                <a:ea typeface="ＭＳ Ｐゴシック" pitchFamily="34" charset="-128"/>
              </a:rPr>
              <a:t>Means that w</a:t>
            </a:r>
            <a:r>
              <a:rPr lang="en-US" sz="2000" dirty="0">
                <a:ea typeface="ＭＳ Ｐゴシック" pitchFamily="34" charset="-128"/>
                <a:sym typeface="Wingdings" pitchFamily="2" charset="2"/>
              </a:rPr>
              <a:t>hen running Gibbs sampling long enough we get a sample from the desired distribution</a:t>
            </a:r>
          </a:p>
          <a:p>
            <a:pPr lvl="1"/>
            <a:r>
              <a:rPr lang="en-US" sz="2000" dirty="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extLst>
      <p:ext uri="{BB962C8B-B14F-4D97-AF65-F5344CB8AC3E}">
        <p14:creationId xmlns:p14="http://schemas.microsoft.com/office/powerpoint/2010/main" val="61158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219200"/>
            <a:ext cx="5954245" cy="5397615"/>
          </a:xfrm>
          <a:prstGeom prst="rect">
            <a:avLst/>
          </a:prstGeom>
        </p:spPr>
      </p:pic>
    </p:spTree>
    <p:extLst>
      <p:ext uri="{BB962C8B-B14F-4D97-AF65-F5344CB8AC3E}">
        <p14:creationId xmlns:p14="http://schemas.microsoft.com/office/powerpoint/2010/main" val="547733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Pacman</a:t>
            </a:r>
            <a:r>
              <a:rPr lang="en-US" dirty="0"/>
              <a:t> – Sonar</a:t>
            </a:r>
          </a:p>
        </p:txBody>
      </p:sp>
      <p:pic>
        <p:nvPicPr>
          <p:cNvPr id="5" name="Picture 4" descr="Screen Shot 2014-08-21 at 7.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111" y="1295400"/>
            <a:ext cx="6073778" cy="5107381"/>
          </a:xfrm>
          <a:prstGeom prst="rect">
            <a:avLst/>
          </a:prstGeom>
        </p:spPr>
      </p:pic>
      <p:sp>
        <p:nvSpPr>
          <p:cNvPr id="6" name="TextBox 5"/>
          <p:cNvSpPr txBox="1"/>
          <p:nvPr/>
        </p:nvSpPr>
        <p:spPr>
          <a:xfrm>
            <a:off x="7785911" y="6507901"/>
            <a:ext cx="4400514" cy="369332"/>
          </a:xfrm>
          <a:prstGeom prst="rect">
            <a:avLst/>
          </a:prstGeom>
          <a:noFill/>
        </p:spPr>
        <p:txBody>
          <a:bodyPr wrap="none" rtlCol="0">
            <a:spAutoFit/>
          </a:bodyPr>
          <a:lstStyle/>
          <a:p>
            <a:r>
              <a:rPr lang="en-US" dirty="0">
                <a:solidFill>
                  <a:srgbClr val="FF0000"/>
                </a:solidFill>
                <a:latin typeface="Calibri"/>
                <a:cs typeface="Calibri"/>
              </a:rPr>
              <a:t>[Demo: </a:t>
            </a:r>
            <a:r>
              <a:rPr lang="en-US" dirty="0" err="1">
                <a:solidFill>
                  <a:srgbClr val="FF0000"/>
                </a:solidFill>
                <a:latin typeface="Calibri"/>
                <a:cs typeface="Calibri"/>
              </a:rPr>
              <a:t>Pacman</a:t>
            </a:r>
            <a:r>
              <a:rPr lang="en-US" dirty="0">
                <a:solidFill>
                  <a:srgbClr val="FF0000"/>
                </a:solidFill>
                <a:latin typeface="Calibri"/>
                <a:cs typeface="Calibri"/>
              </a:rPr>
              <a:t> – Sonar – No Beliefs(L14D1)]</a:t>
            </a:r>
          </a:p>
        </p:txBody>
      </p:sp>
    </p:spTree>
    <p:extLst>
      <p:ext uri="{BB962C8B-B14F-4D97-AF65-F5344CB8AC3E}">
        <p14:creationId xmlns:p14="http://schemas.microsoft.com/office/powerpoint/2010/main" val="212479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a:t>
            </a:r>
            <a:r>
              <a:rPr lang="en-US" dirty="0" err="1"/>
              <a:t>Pacman</a:t>
            </a:r>
            <a:r>
              <a:rPr lang="en-US" dirty="0"/>
              <a:t> – Sonar (no beliefs)</a:t>
            </a:r>
          </a:p>
        </p:txBody>
      </p:sp>
      <p:pic>
        <p:nvPicPr>
          <p:cNvPr id="5" name="Pacman sonar (P4) -- no belie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3100" y="1143001"/>
            <a:ext cx="8305800" cy="5191126"/>
          </a:xfrm>
          <a:prstGeom prst="rect">
            <a:avLst/>
          </a:prstGeom>
        </p:spPr>
      </p:pic>
    </p:spTree>
    <p:extLst>
      <p:ext uri="{BB962C8B-B14F-4D97-AF65-F5344CB8AC3E}">
        <p14:creationId xmlns:p14="http://schemas.microsoft.com/office/powerpoint/2010/main" val="2737136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atin typeface="Calibri"/>
                <a:ea typeface="ＭＳ Ｐゴシック" pitchFamily="34" charset="-128"/>
                <a:cs typeface="Calibri"/>
              </a:rPr>
              <a:t>Hidden Markov Models</a:t>
            </a:r>
          </a:p>
        </p:txBody>
      </p:sp>
      <p:sp>
        <p:nvSpPr>
          <p:cNvPr id="36866" name="Rectangle 3"/>
          <p:cNvSpPr>
            <a:spLocks noGrp="1" noChangeArrowheads="1"/>
          </p:cNvSpPr>
          <p:nvPr>
            <p:ph idx="1"/>
          </p:nvPr>
        </p:nvSpPr>
        <p:spPr/>
        <p:txBody>
          <a:bodyPr/>
          <a:lstStyle/>
          <a:p>
            <a:pPr>
              <a:lnSpc>
                <a:spcPct val="90000"/>
              </a:lnSpc>
            </a:pPr>
            <a:r>
              <a:rPr lang="en-US" sz="2400" dirty="0">
                <a:latin typeface="Calibri"/>
                <a:ea typeface="ＭＳ Ｐゴシック" pitchFamily="34" charset="-128"/>
                <a:cs typeface="Calibri"/>
              </a:rPr>
              <a:t>Markov chains not so useful for most agents</a:t>
            </a:r>
          </a:p>
          <a:p>
            <a:pPr lvl="1">
              <a:lnSpc>
                <a:spcPct val="90000"/>
              </a:lnSpc>
            </a:pPr>
            <a:r>
              <a:rPr lang="en-US" sz="2000" dirty="0">
                <a:latin typeface="Calibri"/>
                <a:ea typeface="ＭＳ Ｐゴシック" pitchFamily="34" charset="-128"/>
                <a:cs typeface="Calibri"/>
              </a:rPr>
              <a:t>Need observations to update your beliefs</a:t>
            </a:r>
          </a:p>
          <a:p>
            <a:pPr lvl="1">
              <a:lnSpc>
                <a:spcPct val="90000"/>
              </a:lnSpc>
            </a:pPr>
            <a:endParaRPr lang="en-US" sz="20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Hidden Markov models (HMMs)</a:t>
            </a:r>
          </a:p>
          <a:p>
            <a:pPr lvl="1">
              <a:lnSpc>
                <a:spcPct val="90000"/>
              </a:lnSpc>
            </a:pPr>
            <a:r>
              <a:rPr lang="en-US" sz="2000" dirty="0">
                <a:latin typeface="Calibri"/>
                <a:ea typeface="ＭＳ Ｐゴシック" pitchFamily="34" charset="-128"/>
                <a:cs typeface="Calibri"/>
              </a:rPr>
              <a:t>Underlying Markov chain over states X</a:t>
            </a:r>
          </a:p>
          <a:p>
            <a:pPr lvl="1">
              <a:lnSpc>
                <a:spcPct val="90000"/>
              </a:lnSpc>
            </a:pPr>
            <a:r>
              <a:rPr lang="en-US" sz="2000" dirty="0">
                <a:latin typeface="Calibri"/>
                <a:ea typeface="ＭＳ Ｐゴシック" pitchFamily="34" charset="-128"/>
                <a:cs typeface="Calibri"/>
              </a:rPr>
              <a:t>You observe outputs (effects) at each time step</a:t>
            </a:r>
          </a:p>
        </p:txBody>
      </p:sp>
      <p:sp>
        <p:nvSpPr>
          <p:cNvPr id="36867" name="Oval 4"/>
          <p:cNvSpPr>
            <a:spLocks noChangeArrowheads="1"/>
          </p:cNvSpPr>
          <p:nvPr/>
        </p:nvSpPr>
        <p:spPr bwMode="auto">
          <a:xfrm>
            <a:off x="5943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36868" name="AutoShape 5"/>
          <p:cNvCxnSpPr>
            <a:cxnSpLocks noChangeShapeType="1"/>
            <a:stCxn id="36867" idx="4"/>
            <a:endCxn id="36883" idx="0"/>
          </p:cNvCxnSpPr>
          <p:nvPr/>
        </p:nvCxnSpPr>
        <p:spPr bwMode="auto">
          <a:xfrm>
            <a:off x="6210300" y="48148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36869" name="Oval 6"/>
          <p:cNvSpPr>
            <a:spLocks noChangeArrowheads="1"/>
          </p:cNvSpPr>
          <p:nvPr/>
        </p:nvSpPr>
        <p:spPr bwMode="auto">
          <a:xfrm>
            <a:off x="2590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6870" name="AutoShape 7"/>
          <p:cNvCxnSpPr>
            <a:cxnSpLocks noChangeShapeType="1"/>
            <a:stCxn id="36869" idx="4"/>
            <a:endCxn id="36880" idx="0"/>
          </p:cNvCxnSpPr>
          <p:nvPr/>
        </p:nvCxnSpPr>
        <p:spPr bwMode="auto">
          <a:xfrm>
            <a:off x="28575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1" name="Oval 8"/>
          <p:cNvSpPr>
            <a:spLocks noChangeArrowheads="1"/>
          </p:cNvSpPr>
          <p:nvPr/>
        </p:nvSpPr>
        <p:spPr bwMode="auto">
          <a:xfrm>
            <a:off x="16764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36872" name="AutoShape 9"/>
          <p:cNvCxnSpPr>
            <a:cxnSpLocks noChangeShapeType="1"/>
            <a:stCxn id="36873" idx="6"/>
            <a:endCxn id="36869" idx="2"/>
          </p:cNvCxnSpPr>
          <p:nvPr/>
        </p:nvCxnSpPr>
        <p:spPr bwMode="auto">
          <a:xfrm>
            <a:off x="22240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3" name="Oval 10"/>
          <p:cNvSpPr>
            <a:spLocks noChangeArrowheads="1"/>
          </p:cNvSpPr>
          <p:nvPr/>
        </p:nvSpPr>
        <p:spPr bwMode="auto">
          <a:xfrm>
            <a:off x="1676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6874" name="AutoShape 11"/>
          <p:cNvCxnSpPr>
            <a:cxnSpLocks noChangeShapeType="1"/>
            <a:stCxn id="36873" idx="4"/>
            <a:endCxn id="36871" idx="0"/>
          </p:cNvCxnSpPr>
          <p:nvPr/>
        </p:nvCxnSpPr>
        <p:spPr bwMode="auto">
          <a:xfrm>
            <a:off x="19431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5" name="Oval 12"/>
          <p:cNvSpPr>
            <a:spLocks noChangeArrowheads="1"/>
          </p:cNvSpPr>
          <p:nvPr/>
        </p:nvSpPr>
        <p:spPr bwMode="auto">
          <a:xfrm>
            <a:off x="3505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6876" name="AutoShape 13"/>
          <p:cNvCxnSpPr>
            <a:cxnSpLocks noChangeShapeType="1"/>
            <a:stCxn id="36875" idx="6"/>
            <a:endCxn id="36878" idx="2"/>
          </p:cNvCxnSpPr>
          <p:nvPr/>
        </p:nvCxnSpPr>
        <p:spPr bwMode="auto">
          <a:xfrm>
            <a:off x="40528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77" name="AutoShape 14"/>
          <p:cNvCxnSpPr>
            <a:cxnSpLocks noChangeShapeType="1"/>
            <a:stCxn id="36869" idx="6"/>
            <a:endCxn id="36875" idx="2"/>
          </p:cNvCxnSpPr>
          <p:nvPr/>
        </p:nvCxnSpPr>
        <p:spPr bwMode="auto">
          <a:xfrm>
            <a:off x="31384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8" name="Oval 15"/>
          <p:cNvSpPr>
            <a:spLocks noChangeArrowheads="1"/>
          </p:cNvSpPr>
          <p:nvPr/>
        </p:nvSpPr>
        <p:spPr bwMode="auto">
          <a:xfrm>
            <a:off x="4419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6879" name="AutoShape 16"/>
          <p:cNvCxnSpPr>
            <a:cxnSpLocks noChangeShapeType="1"/>
            <a:stCxn id="36878" idx="6"/>
            <a:endCxn id="36867" idx="2"/>
          </p:cNvCxnSpPr>
          <p:nvPr/>
        </p:nvCxnSpPr>
        <p:spPr bwMode="auto">
          <a:xfrm>
            <a:off x="4967288" y="4533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6880" name="Oval 17"/>
          <p:cNvSpPr>
            <a:spLocks noChangeArrowheads="1"/>
          </p:cNvSpPr>
          <p:nvPr/>
        </p:nvSpPr>
        <p:spPr bwMode="auto">
          <a:xfrm>
            <a:off x="25908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2</a:t>
            </a:r>
          </a:p>
        </p:txBody>
      </p:sp>
      <p:sp>
        <p:nvSpPr>
          <p:cNvPr id="36881" name="Oval 18"/>
          <p:cNvSpPr>
            <a:spLocks noChangeArrowheads="1"/>
          </p:cNvSpPr>
          <p:nvPr/>
        </p:nvSpPr>
        <p:spPr bwMode="auto">
          <a:xfrm>
            <a:off x="35052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36882" name="Oval 19"/>
          <p:cNvSpPr>
            <a:spLocks noChangeArrowheads="1"/>
          </p:cNvSpPr>
          <p:nvPr/>
        </p:nvSpPr>
        <p:spPr bwMode="auto">
          <a:xfrm>
            <a:off x="44196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36883" name="Oval 20"/>
          <p:cNvSpPr>
            <a:spLocks noChangeArrowheads="1"/>
          </p:cNvSpPr>
          <p:nvPr/>
        </p:nvSpPr>
        <p:spPr bwMode="auto">
          <a:xfrm>
            <a:off x="5943600" y="53340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36884" name="AutoShape 21"/>
          <p:cNvCxnSpPr>
            <a:cxnSpLocks noChangeShapeType="1"/>
            <a:stCxn id="36875" idx="4"/>
            <a:endCxn id="36881" idx="0"/>
          </p:cNvCxnSpPr>
          <p:nvPr/>
        </p:nvCxnSpPr>
        <p:spPr bwMode="auto">
          <a:xfrm>
            <a:off x="37719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85" name="AutoShape 22"/>
          <p:cNvCxnSpPr>
            <a:cxnSpLocks noChangeShapeType="1"/>
            <a:stCxn id="36878" idx="4"/>
            <a:endCxn id="36882" idx="0"/>
          </p:cNvCxnSpPr>
          <p:nvPr/>
        </p:nvCxnSpPr>
        <p:spPr bwMode="auto">
          <a:xfrm>
            <a:off x="46863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524000"/>
            <a:ext cx="5107669" cy="4630181"/>
          </a:xfrm>
          <a:prstGeom prst="rect">
            <a:avLst/>
          </a:prstGeom>
        </p:spPr>
      </p:pic>
    </p:spTree>
    <p:extLst>
      <p:ext uri="{BB962C8B-B14F-4D97-AF65-F5344CB8AC3E}">
        <p14:creationId xmlns:p14="http://schemas.microsoft.com/office/powerpoint/2010/main" val="3601808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a:latin typeface="Calibri"/>
                <a:ea typeface="ＭＳ Ｐゴシック" pitchFamily="34" charset="-128"/>
                <a:cs typeface="Calibri"/>
              </a:rPr>
              <a:t>Often, we want to </a:t>
            </a:r>
            <a:r>
              <a:rPr lang="en-US" sz="2800" dirty="0">
                <a:solidFill>
                  <a:srgbClr val="CC0000"/>
                </a:solidFill>
                <a:latin typeface="Calibri"/>
                <a:ea typeface="ＭＳ Ｐゴシック" pitchFamily="34" charset="-128"/>
                <a:cs typeface="Calibri"/>
              </a:rPr>
              <a:t>reason about a sequence</a:t>
            </a:r>
            <a:r>
              <a:rPr lang="en-US" sz="2800" dirty="0">
                <a:latin typeface="Calibri"/>
                <a:ea typeface="ＭＳ Ｐゴシック" pitchFamily="34" charset="-128"/>
                <a:cs typeface="Calibri"/>
              </a:rPr>
              <a:t> of observations</a:t>
            </a:r>
          </a:p>
          <a:p>
            <a:pPr lvl="4">
              <a:lnSpc>
                <a:spcPct val="90000"/>
              </a:lnSpc>
            </a:pPr>
            <a:endParaRPr lang="en-US" sz="6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Speech recognition</a:t>
            </a:r>
          </a:p>
          <a:p>
            <a:pPr lvl="4">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localization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User attention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Medical monitoring</a:t>
            </a:r>
          </a:p>
          <a:p>
            <a:pPr>
              <a:lnSpc>
                <a:spcPct val="90000"/>
              </a:lnSpc>
            </a:pPr>
            <a:endParaRPr lang="en-US" sz="2800" dirty="0">
              <a:latin typeface="Calibri"/>
              <a:ea typeface="ＭＳ Ｐゴシック" pitchFamily="34" charset="-128"/>
              <a:cs typeface="Calibri"/>
            </a:endParaRPr>
          </a:p>
          <a:p>
            <a:pPr>
              <a:lnSpc>
                <a:spcPct val="90000"/>
              </a:lnSpc>
            </a:pPr>
            <a:r>
              <a:rPr lang="en-US" sz="2800" dirty="0">
                <a:latin typeface="Calibri"/>
                <a:ea typeface="ＭＳ Ｐゴシック" pitchFamily="34" charset="-128"/>
                <a:cs typeface="Calibri"/>
              </a:rPr>
              <a:t>Need to introduce time (or space) into our models</a:t>
            </a:r>
          </a:p>
        </p:txBody>
      </p:sp>
      <p:pic>
        <p:nvPicPr>
          <p:cNvPr id="2" name="Picture 1"/>
          <p:cNvPicPr>
            <a:picLocks noChangeAspect="1"/>
          </p:cNvPicPr>
          <p:nvPr/>
        </p:nvPicPr>
        <p:blipFill>
          <a:blip r:embed="rId2"/>
          <a:stretch>
            <a:fillRect/>
          </a:stretch>
        </p:blipFill>
        <p:spPr>
          <a:xfrm>
            <a:off x="9563100" y="7010400"/>
            <a:ext cx="2628900" cy="1968500"/>
          </a:xfrm>
          <a:prstGeom prst="rect">
            <a:avLst/>
          </a:prstGeom>
        </p:spPr>
      </p:pic>
    </p:spTree>
    <p:extLst>
      <p:ext uri="{BB962C8B-B14F-4D97-AF65-F5344CB8AC3E}">
        <p14:creationId xmlns:p14="http://schemas.microsoft.com/office/powerpoint/2010/main" val="7241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1.85185E-6 L -2.5E-6 -0.36667 " pathEditMode="relative" ptsTypes="AA">
                                      <p:cBhvr>
                                        <p:cTn id="6" dur="2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3124200" y="2057400"/>
            <a:ext cx="5334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473445395"/>
              </p:ext>
            </p:extLst>
          </p:nvPr>
        </p:nvGraphicFramePr>
        <p:xfrm>
          <a:off x="74676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a:t>
                      </a: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5" name="Oval 24"/>
          <p:cNvSpPr/>
          <p:nvPr/>
        </p:nvSpPr>
        <p:spPr>
          <a:xfrm>
            <a:off x="1371600" y="2941638"/>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cxnSp>
        <p:nvCxnSpPr>
          <p:cNvPr id="26" name="Straight Arrow Connector 25"/>
          <p:cNvCxnSpPr>
            <a:endCxn id="25" idx="0"/>
          </p:cNvCxnSpPr>
          <p:nvPr/>
        </p:nvCxnSpPr>
        <p:spPr>
          <a:xfrm>
            <a:off x="2362200" y="2438400"/>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4648200" y="2446338"/>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5410200" y="2057400"/>
            <a:ext cx="533400" cy="79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934200" y="2454276"/>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extLst>
              <p:ext uri="{D42A27DB-BD31-4B8C-83A1-F6EECF244321}">
                <p14:modId xmlns:p14="http://schemas.microsoft.com/office/powerpoint/2010/main" val="452811955"/>
              </p:ext>
            </p:extLst>
          </p:nvPr>
        </p:nvGraphicFramePr>
        <p:xfrm>
          <a:off x="98298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3657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Umbrella</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0" name="Oval 49"/>
          <p:cNvSpPr/>
          <p:nvPr/>
        </p:nvSpPr>
        <p:spPr>
          <a:xfrm>
            <a:off x="5943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sp>
        <p:nvSpPr>
          <p:cNvPr id="51" name="Oval 50"/>
          <p:cNvSpPr/>
          <p:nvPr/>
        </p:nvSpPr>
        <p:spPr>
          <a:xfrm>
            <a:off x="1371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sp>
        <p:nvSpPr>
          <p:cNvPr id="52" name="Oval 51"/>
          <p:cNvSpPr/>
          <p:nvPr/>
        </p:nvSpPr>
        <p:spPr>
          <a:xfrm>
            <a:off x="3657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Rain</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3" name="Oval 52"/>
          <p:cNvSpPr/>
          <p:nvPr/>
        </p:nvSpPr>
        <p:spPr>
          <a:xfrm>
            <a:off x="5943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cxnSp>
        <p:nvCxnSpPr>
          <p:cNvPr id="57" name="Straight Arrow Connector 56"/>
          <p:cNvCxnSpPr/>
          <p:nvPr/>
        </p:nvCxnSpPr>
        <p:spPr>
          <a:xfrm>
            <a:off x="9906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p:nvPr/>
        </p:nvCxnSpPr>
        <p:spPr>
          <a:xfrm>
            <a:off x="79248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1" name="Rectangle 3"/>
          <p:cNvSpPr>
            <a:spLocks noGrp="1" noChangeArrowheads="1"/>
          </p:cNvSpPr>
          <p:nvPr>
            <p:ph idx="1"/>
          </p:nvPr>
        </p:nvSpPr>
        <p:spPr>
          <a:xfrm>
            <a:off x="609600" y="4572000"/>
            <a:ext cx="8229600" cy="1630362"/>
          </a:xfrm>
        </p:spPr>
        <p:txBody>
          <a:bodyPr/>
          <a:lstStyle/>
          <a:p>
            <a:pPr>
              <a:lnSpc>
                <a:spcPct val="80000"/>
              </a:lnSpc>
            </a:pPr>
            <a:r>
              <a:rPr lang="en-US" dirty="0">
                <a:ea typeface="ＭＳ Ｐゴシック" pitchFamily="34" charset="-128"/>
              </a:rPr>
              <a:t>An HMM is defined by:</a:t>
            </a:r>
          </a:p>
          <a:p>
            <a:pPr lvl="1">
              <a:lnSpc>
                <a:spcPct val="80000"/>
              </a:lnSpc>
            </a:pPr>
            <a:r>
              <a:rPr lang="en-US" dirty="0">
                <a:ea typeface="ＭＳ Ｐゴシック" pitchFamily="34" charset="-128"/>
              </a:rPr>
              <a:t>Initial distribution:</a:t>
            </a:r>
          </a:p>
          <a:p>
            <a:pPr lvl="1">
              <a:lnSpc>
                <a:spcPct val="80000"/>
              </a:lnSpc>
            </a:pPr>
            <a:r>
              <a:rPr lang="en-US" dirty="0">
                <a:ea typeface="ＭＳ Ｐゴシック" pitchFamily="34" charset="-128"/>
              </a:rPr>
              <a:t>Transitions:</a:t>
            </a:r>
          </a:p>
          <a:p>
            <a:pPr lvl="1">
              <a:lnSpc>
                <a:spcPct val="80000"/>
              </a:lnSpc>
            </a:pPr>
            <a:r>
              <a:rPr lang="en-US" dirty="0">
                <a:ea typeface="ＭＳ Ｐゴシック" pitchFamily="34" charset="-128"/>
              </a:rPr>
              <a:t>Emissions:</a:t>
            </a:r>
          </a:p>
        </p:txBody>
      </p:sp>
      <p:pic>
        <p:nvPicPr>
          <p:cNvPr id="62" name="Picture 6"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437979" y="5135562"/>
            <a:ext cx="896021" cy="29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6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693" y="5549526"/>
            <a:ext cx="1905907" cy="348035"/>
          </a:xfrm>
          <a:prstGeom prst="rect">
            <a:avLst/>
          </a:prstGeom>
        </p:spPr>
      </p:pic>
      <p:pic>
        <p:nvPicPr>
          <p:cNvPr id="64" name="Picture 6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7849" y="5967412"/>
            <a:ext cx="1479551" cy="334092"/>
          </a:xfrm>
          <a:prstGeom prst="rect">
            <a:avLst/>
          </a:prstGeom>
        </p:spPr>
      </p:pic>
      <p:pic>
        <p:nvPicPr>
          <p:cNvPr id="65" name="Picture 6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295400"/>
            <a:ext cx="1600200" cy="292210"/>
          </a:xfrm>
          <a:prstGeom prst="rect">
            <a:avLst/>
          </a:prstGeom>
        </p:spPr>
      </p:pic>
      <p:pic>
        <p:nvPicPr>
          <p:cNvPr id="66" name="Picture 6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514600"/>
            <a:ext cx="1250951" cy="28247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178" y="1600200"/>
            <a:ext cx="2621611" cy="890016"/>
          </a:xfrm>
          <a:prstGeom prst="rect">
            <a:avLst/>
          </a:prstGeom>
        </p:spPr>
      </p:pic>
    </p:spTree>
    <p:extLst>
      <p:ext uri="{BB962C8B-B14F-4D97-AF65-F5344CB8AC3E}">
        <p14:creationId xmlns:p14="http://schemas.microsoft.com/office/powerpoint/2010/main" val="3028044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Ghostbusters – Circular Dynamics -- HMM</a:t>
            </a:r>
          </a:p>
        </p:txBody>
      </p:sp>
      <p:pic>
        <p:nvPicPr>
          <p:cNvPr id="5" name="Ghostbusters -- Circular Dynamics -- HM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5956" y="1143000"/>
            <a:ext cx="8320088" cy="5200055"/>
          </a:xfrm>
          <a:prstGeom prst="rect">
            <a:avLst/>
          </a:prstGeom>
        </p:spPr>
      </p:pic>
    </p:spTree>
    <p:extLst>
      <p:ext uri="{BB962C8B-B14F-4D97-AF65-F5344CB8AC3E}">
        <p14:creationId xmlns:p14="http://schemas.microsoft.com/office/powerpoint/2010/main" val="415599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0" y="-11301"/>
            <a:ext cx="12192000" cy="1143000"/>
          </a:xfrm>
        </p:spPr>
        <p:txBody>
          <a:bodyPr/>
          <a:lstStyle/>
          <a:p>
            <a:r>
              <a:rPr lang="en-US" dirty="0">
                <a:latin typeface="Calibri"/>
                <a:ea typeface="ＭＳ Ｐゴシック" pitchFamily="34" charset="-128"/>
                <a:cs typeface="Calibri"/>
              </a:rPr>
              <a:t>Example: Ghostbusters HMM</a:t>
            </a:r>
          </a:p>
        </p:txBody>
      </p:sp>
      <p:sp>
        <p:nvSpPr>
          <p:cNvPr id="39938" name="Rectangle 3"/>
          <p:cNvSpPr>
            <a:spLocks noGrp="1" noChangeArrowheads="1"/>
          </p:cNvSpPr>
          <p:nvPr>
            <p:ph idx="1"/>
          </p:nvPr>
        </p:nvSpPr>
        <p:spPr>
          <a:xfrm>
            <a:off x="457200" y="1600200"/>
            <a:ext cx="5257800" cy="4525963"/>
          </a:xfrm>
        </p:spPr>
        <p:txBody>
          <a:bodyPr/>
          <a:lstStyle/>
          <a:p>
            <a:r>
              <a:rPr lang="en-US" sz="2000" dirty="0">
                <a:latin typeface="Calibri"/>
                <a:ea typeface="ＭＳ Ｐゴシック" pitchFamily="34" charset="-128"/>
                <a:cs typeface="Calibri"/>
              </a:rPr>
              <a:t>P(X</a:t>
            </a:r>
            <a:r>
              <a:rPr lang="en-US" sz="2000" baseline="-25000" dirty="0">
                <a:latin typeface="Calibri"/>
                <a:ea typeface="ＭＳ Ｐゴシック" pitchFamily="34" charset="-128"/>
                <a:cs typeface="Calibri"/>
              </a:rPr>
              <a:t>1</a:t>
            </a:r>
            <a:r>
              <a:rPr lang="en-US" sz="2000" dirty="0">
                <a:latin typeface="Calibri"/>
                <a:ea typeface="ＭＳ Ｐゴシック" pitchFamily="34" charset="-128"/>
                <a:cs typeface="Calibri"/>
              </a:rPr>
              <a:t>) = uniform</a:t>
            </a:r>
          </a:p>
          <a:p>
            <a:endParaRPr lang="en-US" sz="2000" dirty="0">
              <a:latin typeface="Calibri"/>
              <a:ea typeface="ＭＳ Ｐゴシック" pitchFamily="34" charset="-128"/>
              <a:cs typeface="Calibri"/>
            </a:endParaRPr>
          </a:p>
          <a:p>
            <a:r>
              <a:rPr lang="en-US" sz="2000" dirty="0">
                <a:latin typeface="Calibri"/>
                <a:ea typeface="ＭＳ Ｐゴシック" pitchFamily="34" charset="-128"/>
                <a:cs typeface="Calibri"/>
              </a:rPr>
              <a:t>P(X|X</a:t>
            </a:r>
            <a:r>
              <a:rPr lang="ja-JP" altLang="en-US" sz="2000" dirty="0">
                <a:latin typeface="Calibri"/>
                <a:ea typeface="ＭＳ Ｐゴシック" pitchFamily="34" charset="-128"/>
                <a:cs typeface="Calibri"/>
              </a:rPr>
              <a:t>’</a:t>
            </a:r>
            <a:r>
              <a:rPr lang="en-US" altLang="ja-JP" sz="2000" dirty="0">
                <a:latin typeface="Calibri"/>
                <a:ea typeface="ＭＳ Ｐゴシック" pitchFamily="34" charset="-128"/>
                <a:cs typeface="Calibri"/>
              </a:rPr>
              <a:t>) = usually move clockwise, but sometimes move in a random direction or stay in place</a:t>
            </a:r>
          </a:p>
          <a:p>
            <a:endParaRPr lang="en-US" altLang="ja-JP" sz="2000" dirty="0">
              <a:latin typeface="Calibri"/>
              <a:ea typeface="ＭＳ Ｐゴシック" pitchFamily="34" charset="-128"/>
              <a:cs typeface="Calibri"/>
            </a:endParaRPr>
          </a:p>
          <a:p>
            <a:r>
              <a:rPr lang="en-US" sz="2000" dirty="0">
                <a:latin typeface="Calibri"/>
                <a:ea typeface="ＭＳ Ｐゴシック" pitchFamily="34" charset="-128"/>
                <a:cs typeface="Calibri"/>
              </a:rPr>
              <a:t>P(</a:t>
            </a:r>
            <a:r>
              <a:rPr lang="en-US" sz="2000" dirty="0" err="1">
                <a:latin typeface="Calibri"/>
                <a:ea typeface="ＭＳ Ｐゴシック" pitchFamily="34" charset="-128"/>
                <a:cs typeface="Calibri"/>
              </a:rPr>
              <a:t>R</a:t>
            </a:r>
            <a:r>
              <a:rPr lang="en-US" sz="2000" baseline="-25000" dirty="0" err="1">
                <a:latin typeface="Calibri"/>
                <a:ea typeface="ＭＳ Ｐゴシック" pitchFamily="34" charset="-128"/>
                <a:cs typeface="Calibri"/>
              </a:rPr>
              <a:t>ij</a:t>
            </a:r>
            <a:r>
              <a:rPr lang="en-US" sz="2000" dirty="0" err="1">
                <a:latin typeface="Calibri"/>
                <a:ea typeface="ＭＳ Ｐゴシック" pitchFamily="34" charset="-128"/>
                <a:cs typeface="Calibri"/>
              </a:rPr>
              <a:t>|X</a:t>
            </a:r>
            <a:r>
              <a:rPr lang="en-US" sz="2000" dirty="0">
                <a:latin typeface="Calibri"/>
                <a:ea typeface="ＭＳ Ｐゴシック" pitchFamily="34" charset="-128"/>
                <a:cs typeface="Calibri"/>
              </a:rPr>
              <a:t>) = same sensor model as before:</a:t>
            </a:r>
            <a:br>
              <a:rPr lang="en-US" sz="2000" dirty="0">
                <a:latin typeface="Calibri"/>
                <a:ea typeface="ＭＳ Ｐゴシック" pitchFamily="34" charset="-128"/>
                <a:cs typeface="Calibri"/>
              </a:rPr>
            </a:br>
            <a:r>
              <a:rPr lang="en-US" sz="2000" dirty="0">
                <a:latin typeface="Calibri"/>
                <a:ea typeface="ＭＳ Ｐゴシック" pitchFamily="34" charset="-128"/>
                <a:cs typeface="Calibri"/>
              </a:rPr>
              <a:t>red means close, green means far away.</a:t>
            </a:r>
          </a:p>
        </p:txBody>
      </p:sp>
      <p:grpSp>
        <p:nvGrpSpPr>
          <p:cNvPr id="39939" name="Group 37"/>
          <p:cNvGrpSpPr>
            <a:grpSpLocks/>
          </p:cNvGrpSpPr>
          <p:nvPr/>
        </p:nvGrpSpPr>
        <p:grpSpPr bwMode="auto">
          <a:xfrm>
            <a:off x="9732962" y="1524000"/>
            <a:ext cx="1447800" cy="1524000"/>
            <a:chOff x="3984" y="1056"/>
            <a:chExt cx="1296" cy="1296"/>
          </a:xfrm>
        </p:grpSpPr>
        <p:sp>
          <p:nvSpPr>
            <p:cNvPr id="39973" name="Rectangle 38"/>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4" name="Rectangle 39"/>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5" name="Rectangle 40"/>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6" name="Rectangle 41"/>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7" name="Rectangle 42"/>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8" name="Rectangle 43"/>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9" name="Rectangle 44"/>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0" name="Rectangle 45"/>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1" name="Rectangle 46"/>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grpSp>
      <p:sp>
        <p:nvSpPr>
          <p:cNvPr id="39940" name="Rectangle 48"/>
          <p:cNvSpPr>
            <a:spLocks noChangeArrowheads="1"/>
          </p:cNvSpPr>
          <p:nvPr/>
        </p:nvSpPr>
        <p:spPr bwMode="auto">
          <a:xfrm>
            <a:off x="10113962" y="3124200"/>
            <a:ext cx="6417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a:t>
            </a:r>
            <a:r>
              <a:rPr lang="en-US" baseline="-25000">
                <a:solidFill>
                  <a:schemeClr val="accent2"/>
                </a:solidFill>
                <a:latin typeface="Calibri"/>
                <a:cs typeface="Calibri"/>
              </a:rPr>
              <a:t>1</a:t>
            </a:r>
            <a:r>
              <a:rPr lang="en-US">
                <a:solidFill>
                  <a:schemeClr val="accent2"/>
                </a:solidFill>
                <a:latin typeface="Calibri"/>
                <a:cs typeface="Calibri"/>
              </a:rPr>
              <a:t>)</a:t>
            </a:r>
          </a:p>
        </p:txBody>
      </p:sp>
      <p:sp>
        <p:nvSpPr>
          <p:cNvPr id="39941" name="Rectangle 49"/>
          <p:cNvSpPr>
            <a:spLocks noChangeArrowheads="1"/>
          </p:cNvSpPr>
          <p:nvPr/>
        </p:nvSpPr>
        <p:spPr bwMode="auto">
          <a:xfrm>
            <a:off x="9656762" y="5486400"/>
            <a:ext cx="15417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P(X|X</a:t>
            </a:r>
            <a:r>
              <a:rPr lang="ja-JP" altLang="en-US">
                <a:solidFill>
                  <a:schemeClr val="accent2"/>
                </a:solidFill>
                <a:latin typeface="Calibri"/>
                <a:cs typeface="Calibri"/>
              </a:rPr>
              <a:t>’</a:t>
            </a:r>
            <a:r>
              <a:rPr lang="en-US" altLang="ja-JP">
                <a:solidFill>
                  <a:schemeClr val="accent2"/>
                </a:solidFill>
                <a:latin typeface="Calibri"/>
                <a:cs typeface="Calibri"/>
              </a:rPr>
              <a:t>=&lt;1,2&gt;)</a:t>
            </a:r>
            <a:endParaRPr lang="en-US">
              <a:solidFill>
                <a:schemeClr val="accent2"/>
              </a:solidFill>
              <a:latin typeface="Calibri"/>
              <a:cs typeface="Calibri"/>
            </a:endParaRPr>
          </a:p>
        </p:txBody>
      </p:sp>
      <p:grpSp>
        <p:nvGrpSpPr>
          <p:cNvPr id="39942" name="Group 50"/>
          <p:cNvGrpSpPr>
            <a:grpSpLocks/>
          </p:cNvGrpSpPr>
          <p:nvPr/>
        </p:nvGrpSpPr>
        <p:grpSpPr bwMode="auto">
          <a:xfrm>
            <a:off x="9732962" y="3810000"/>
            <a:ext cx="1447800" cy="1524000"/>
            <a:chOff x="3984" y="1056"/>
            <a:chExt cx="1296" cy="1296"/>
          </a:xfrm>
        </p:grpSpPr>
        <p:sp>
          <p:nvSpPr>
            <p:cNvPr id="39964" name="Rectangle 51"/>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5" name="Rectangle 52"/>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6" name="Rectangle 53"/>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67" name="Rectangle 54"/>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8" name="Rectangle 55"/>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1/2</a:t>
              </a:r>
            </a:p>
          </p:txBody>
        </p:sp>
        <p:sp>
          <p:nvSpPr>
            <p:cNvPr id="39969" name="Rectangle 56"/>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0" name="Rectangle 57"/>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1" name="Rectangle 58"/>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2" name="Rectangle 59"/>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grpSp>
      <p:sp>
        <p:nvSpPr>
          <p:cNvPr id="39943" name="Oval 60"/>
          <p:cNvSpPr>
            <a:spLocks noChangeArrowheads="1"/>
          </p:cNvSpPr>
          <p:nvPr/>
        </p:nvSpPr>
        <p:spPr bwMode="auto">
          <a:xfrm>
            <a:off x="5334000" y="5486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sp>
        <p:nvSpPr>
          <p:cNvPr id="39945"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9946" name="AutoShape 63"/>
          <p:cNvCxnSpPr>
            <a:cxnSpLocks noChangeShapeType="1"/>
            <a:stCxn id="39945" idx="4"/>
            <a:endCxn id="39956"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7" name="Oval 64"/>
          <p:cNvSpPr>
            <a:spLocks noChangeArrowheads="1"/>
          </p:cNvSpPr>
          <p:nvPr/>
        </p:nvSpPr>
        <p:spPr bwMode="auto">
          <a:xfrm>
            <a:off x="10287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48" name="AutoShape 65"/>
          <p:cNvCxnSpPr>
            <a:cxnSpLocks noChangeShapeType="1"/>
            <a:stCxn id="39949" idx="6"/>
            <a:endCxn id="39945"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9"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9950" name="AutoShape 67"/>
          <p:cNvCxnSpPr>
            <a:cxnSpLocks noChangeShapeType="1"/>
            <a:stCxn id="39949" idx="4"/>
            <a:endCxn id="39947"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1"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9952" name="AutoShape 69"/>
          <p:cNvCxnSpPr>
            <a:cxnSpLocks noChangeShapeType="1"/>
            <a:stCxn id="39951" idx="6"/>
            <a:endCxn id="39954"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53" name="AutoShape 70"/>
          <p:cNvCxnSpPr>
            <a:cxnSpLocks noChangeShapeType="1"/>
            <a:stCxn id="39945" idx="6"/>
            <a:endCxn id="39951"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4"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9955" name="AutoShape 72"/>
          <p:cNvCxnSpPr>
            <a:cxnSpLocks noChangeShapeType="1"/>
            <a:stCxn id="39954" idx="6"/>
          </p:cNvCxnSpPr>
          <p:nvPr/>
        </p:nvCxnSpPr>
        <p:spPr bwMode="auto">
          <a:xfrm>
            <a:off x="4319588" y="51435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9956" name="Oval 73"/>
          <p:cNvSpPr>
            <a:spLocks noChangeArrowheads="1"/>
          </p:cNvSpPr>
          <p:nvPr/>
        </p:nvSpPr>
        <p:spPr bwMode="auto">
          <a:xfrm>
            <a:off x="19431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7" name="Oval 74"/>
          <p:cNvSpPr>
            <a:spLocks noChangeArrowheads="1"/>
          </p:cNvSpPr>
          <p:nvPr/>
        </p:nvSpPr>
        <p:spPr bwMode="auto">
          <a:xfrm>
            <a:off x="28575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8" name="Oval 75"/>
          <p:cNvSpPr>
            <a:spLocks noChangeArrowheads="1"/>
          </p:cNvSpPr>
          <p:nvPr/>
        </p:nvSpPr>
        <p:spPr bwMode="auto">
          <a:xfrm>
            <a:off x="37719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60" name="AutoShape 77"/>
          <p:cNvCxnSpPr>
            <a:cxnSpLocks noChangeShapeType="1"/>
            <a:stCxn id="39951" idx="4"/>
            <a:endCxn id="39957"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61" name="AutoShape 78"/>
          <p:cNvCxnSpPr>
            <a:cxnSpLocks noChangeShapeType="1"/>
            <a:stCxn id="39954" idx="4"/>
            <a:endCxn id="39958"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62" name="Line 81"/>
          <p:cNvSpPr>
            <a:spLocks noChangeShapeType="1"/>
          </p:cNvSpPr>
          <p:nvPr/>
        </p:nvSpPr>
        <p:spPr bwMode="auto">
          <a:xfrm>
            <a:off x="10494962" y="4114800"/>
            <a:ext cx="304800" cy="0"/>
          </a:xfrm>
          <a:prstGeom prst="line">
            <a:avLst/>
          </a:prstGeom>
          <a:noFill/>
          <a:ln w="38100">
            <a:solidFill>
              <a:srgbClr val="A5002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39963" name="Oval 79"/>
          <p:cNvSpPr>
            <a:spLocks noChangeArrowheads="1"/>
          </p:cNvSpPr>
          <p:nvPr/>
        </p:nvSpPr>
        <p:spPr bwMode="auto">
          <a:xfrm>
            <a:off x="10418762" y="4038600"/>
            <a:ext cx="152400" cy="152400"/>
          </a:xfrm>
          <a:prstGeom prst="ellipse">
            <a:avLst/>
          </a:prstGeom>
          <a:solidFill>
            <a:srgbClr val="A50021"/>
          </a:solidFill>
          <a:ln w="9525">
            <a:solidFill>
              <a:schemeClr val="tx1"/>
            </a:solidFill>
            <a:round/>
            <a:headEnd/>
            <a:tailEnd/>
          </a:ln>
        </p:spPr>
        <p:txBody>
          <a:bodyPr wrap="none" anchor="ctr"/>
          <a:lstStyle/>
          <a:p>
            <a:endParaRPr lang="en-US">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95400"/>
            <a:ext cx="2378144" cy="219027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3733800"/>
            <a:ext cx="2057400" cy="1881160"/>
          </a:xfrm>
          <a:prstGeom prst="rect">
            <a:avLst/>
          </a:prstGeom>
        </p:spPr>
      </p:pic>
      <p:sp>
        <p:nvSpPr>
          <p:cNvPr id="47" name="TextBox 46"/>
          <p:cNvSpPr txBox="1"/>
          <p:nvPr/>
        </p:nvSpPr>
        <p:spPr>
          <a:xfrm>
            <a:off x="6553200" y="6507901"/>
            <a:ext cx="5637631" cy="369332"/>
          </a:xfrm>
          <a:prstGeom prst="rect">
            <a:avLst/>
          </a:prstGeom>
          <a:noFill/>
        </p:spPr>
        <p:txBody>
          <a:bodyPr wrap="none" rtlCol="0">
            <a:spAutoFit/>
          </a:bodyPr>
          <a:lstStyle/>
          <a:p>
            <a:r>
              <a:rPr lang="en-US" dirty="0">
                <a:solidFill>
                  <a:srgbClr val="FF0000"/>
                </a:solidFill>
                <a:latin typeface="Calibri"/>
                <a:cs typeface="Calibri"/>
              </a:rPr>
              <a:t>[Demo: Ghostbusters – Circular Dynamics – HMM (L14D2)]</a:t>
            </a:r>
          </a:p>
        </p:txBody>
      </p:sp>
    </p:spTree>
    <p:extLst>
      <p:ext uri="{BB962C8B-B14F-4D97-AF65-F5344CB8AC3E}">
        <p14:creationId xmlns:p14="http://schemas.microsoft.com/office/powerpoint/2010/main" val="2669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9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9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9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9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9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9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9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9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9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9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9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9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39943" grpId="0" animBg="1"/>
      <p:bldP spid="39945" grpId="0" animBg="1"/>
      <p:bldP spid="39947" grpId="0" animBg="1"/>
      <p:bldP spid="39949" grpId="0" animBg="1"/>
      <p:bldP spid="39951" grpId="0" animBg="1"/>
      <p:bldP spid="39954" grpId="0" animBg="1"/>
      <p:bldP spid="39956" grpId="0" animBg="1"/>
      <p:bldP spid="39957" grpId="0" animBg="1"/>
      <p:bldP spid="39958" grpId="0" animBg="1"/>
      <p:bldP spid="39962" grpId="0" animBg="1"/>
      <p:bldP spid="399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latin typeface="Calibri"/>
                <a:ea typeface="ＭＳ Ｐゴシック" pitchFamily="34" charset="-128"/>
                <a:cs typeface="Calibri"/>
              </a:rPr>
              <a:t>Conditional Independence</a:t>
            </a:r>
          </a:p>
        </p:txBody>
      </p:sp>
      <p:sp>
        <p:nvSpPr>
          <p:cNvPr id="1173507" name="Rectangle 3"/>
          <p:cNvSpPr>
            <a:spLocks noGrp="1" noChangeArrowheads="1"/>
          </p:cNvSpPr>
          <p:nvPr>
            <p:ph idx="1"/>
          </p:nvPr>
        </p:nvSpPr>
        <p:spPr>
          <a:xfrm>
            <a:off x="1066800" y="1397001"/>
            <a:ext cx="10896600" cy="4729164"/>
          </a:xfrm>
        </p:spPr>
        <p:txBody>
          <a:bodyPr/>
          <a:lstStyle/>
          <a:p>
            <a:pPr>
              <a:lnSpc>
                <a:spcPct val="80000"/>
              </a:lnSpc>
            </a:pPr>
            <a:r>
              <a:rPr lang="en-US" sz="2400" dirty="0">
                <a:latin typeface="Calibri"/>
                <a:ea typeface="ＭＳ Ｐゴシック" pitchFamily="34" charset="-128"/>
                <a:cs typeface="Calibri"/>
              </a:rPr>
              <a:t>HMMs have two important independence properties:</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Markov hidden process: future depends on past via the present</a:t>
            </a:r>
          </a:p>
          <a:p>
            <a:pPr lvl="5">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Current observation independent of all else given current state</a:t>
            </a: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6">
              <a:lnSpc>
                <a:spcPct val="80000"/>
              </a:lnSpc>
            </a:pPr>
            <a:endParaRPr lang="en-US" sz="1200" dirty="0">
              <a:latin typeface="Calibri"/>
              <a:ea typeface="ＭＳ Ｐゴシック" pitchFamily="34" charset="-128"/>
              <a:cs typeface="Calibri"/>
            </a:endParaRPr>
          </a:p>
          <a:p>
            <a:pPr>
              <a:lnSpc>
                <a:spcPct val="80000"/>
              </a:lnSpc>
            </a:pPr>
            <a:r>
              <a:rPr lang="en-US" sz="2400" dirty="0">
                <a:latin typeface="Calibri"/>
                <a:ea typeface="ＭＳ Ｐゴシック" pitchFamily="34" charset="-128"/>
                <a:cs typeface="Calibri"/>
              </a:rPr>
              <a:t>Does this mean that evidence variables are guaranteed to be independent?</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[No, they tend to correlated by the hidden state]</a:t>
            </a:r>
          </a:p>
        </p:txBody>
      </p:sp>
      <p:sp>
        <p:nvSpPr>
          <p:cNvPr id="41987" name="Oval 4"/>
          <p:cNvSpPr>
            <a:spLocks noChangeArrowheads="1"/>
          </p:cNvSpPr>
          <p:nvPr/>
        </p:nvSpPr>
        <p:spPr bwMode="auto">
          <a:xfrm>
            <a:off x="7848600" y="3200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41988" name="AutoShape 5"/>
          <p:cNvCxnSpPr>
            <a:cxnSpLocks noChangeShapeType="1"/>
            <a:stCxn id="41987" idx="4"/>
            <a:endCxn id="42003" idx="0"/>
          </p:cNvCxnSpPr>
          <p:nvPr/>
        </p:nvCxnSpPr>
        <p:spPr bwMode="auto">
          <a:xfrm>
            <a:off x="8115300" y="37480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41989" name="Oval 6"/>
          <p:cNvSpPr>
            <a:spLocks noChangeArrowheads="1"/>
          </p:cNvSpPr>
          <p:nvPr/>
        </p:nvSpPr>
        <p:spPr bwMode="auto">
          <a:xfrm>
            <a:off x="44958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41990" name="AutoShape 7"/>
          <p:cNvCxnSpPr>
            <a:cxnSpLocks noChangeShapeType="1"/>
            <a:stCxn id="41989" idx="4"/>
            <a:endCxn id="42000" idx="0"/>
          </p:cNvCxnSpPr>
          <p:nvPr/>
        </p:nvCxnSpPr>
        <p:spPr bwMode="auto">
          <a:xfrm>
            <a:off x="47625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1" name="Oval 8"/>
          <p:cNvSpPr>
            <a:spLocks noChangeArrowheads="1"/>
          </p:cNvSpPr>
          <p:nvPr/>
        </p:nvSpPr>
        <p:spPr bwMode="auto">
          <a:xfrm>
            <a:off x="3581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41992" name="AutoShape 9"/>
          <p:cNvCxnSpPr>
            <a:cxnSpLocks noChangeShapeType="1"/>
            <a:stCxn id="41993" idx="6"/>
            <a:endCxn id="41989" idx="2"/>
          </p:cNvCxnSpPr>
          <p:nvPr/>
        </p:nvCxnSpPr>
        <p:spPr bwMode="auto">
          <a:xfrm>
            <a:off x="41290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3" name="Oval 10"/>
          <p:cNvSpPr>
            <a:spLocks noChangeArrowheads="1"/>
          </p:cNvSpPr>
          <p:nvPr/>
        </p:nvSpPr>
        <p:spPr bwMode="auto">
          <a:xfrm>
            <a:off x="35814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41994" name="AutoShape 11"/>
          <p:cNvCxnSpPr>
            <a:cxnSpLocks noChangeShapeType="1"/>
            <a:stCxn id="41993" idx="4"/>
            <a:endCxn id="41991" idx="0"/>
          </p:cNvCxnSpPr>
          <p:nvPr/>
        </p:nvCxnSpPr>
        <p:spPr bwMode="auto">
          <a:xfrm>
            <a:off x="38481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5" name="Oval 12"/>
          <p:cNvSpPr>
            <a:spLocks noChangeArrowheads="1"/>
          </p:cNvSpPr>
          <p:nvPr/>
        </p:nvSpPr>
        <p:spPr bwMode="auto">
          <a:xfrm>
            <a:off x="5410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41996" name="AutoShape 13"/>
          <p:cNvCxnSpPr>
            <a:cxnSpLocks noChangeShapeType="1"/>
            <a:stCxn id="41995" idx="6"/>
            <a:endCxn id="41998" idx="2"/>
          </p:cNvCxnSpPr>
          <p:nvPr/>
        </p:nvCxnSpPr>
        <p:spPr bwMode="auto">
          <a:xfrm>
            <a:off x="59578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1997" name="AutoShape 14"/>
          <p:cNvCxnSpPr>
            <a:cxnSpLocks noChangeShapeType="1"/>
            <a:stCxn id="41989" idx="6"/>
            <a:endCxn id="41995" idx="2"/>
          </p:cNvCxnSpPr>
          <p:nvPr/>
        </p:nvCxnSpPr>
        <p:spPr bwMode="auto">
          <a:xfrm>
            <a:off x="50434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8" name="Oval 15"/>
          <p:cNvSpPr>
            <a:spLocks noChangeArrowheads="1"/>
          </p:cNvSpPr>
          <p:nvPr/>
        </p:nvSpPr>
        <p:spPr bwMode="auto">
          <a:xfrm>
            <a:off x="63246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41999" name="AutoShape 16"/>
          <p:cNvCxnSpPr>
            <a:cxnSpLocks noChangeShapeType="1"/>
            <a:stCxn id="41998" idx="6"/>
            <a:endCxn id="41987" idx="2"/>
          </p:cNvCxnSpPr>
          <p:nvPr/>
        </p:nvCxnSpPr>
        <p:spPr bwMode="auto">
          <a:xfrm>
            <a:off x="6872288" y="34671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42000" name="Oval 17"/>
          <p:cNvSpPr>
            <a:spLocks noChangeArrowheads="1"/>
          </p:cNvSpPr>
          <p:nvPr/>
        </p:nvSpPr>
        <p:spPr bwMode="auto">
          <a:xfrm>
            <a:off x="4495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2</a:t>
            </a:r>
          </a:p>
        </p:txBody>
      </p:sp>
      <p:sp>
        <p:nvSpPr>
          <p:cNvPr id="42001" name="Oval 18"/>
          <p:cNvSpPr>
            <a:spLocks noChangeArrowheads="1"/>
          </p:cNvSpPr>
          <p:nvPr/>
        </p:nvSpPr>
        <p:spPr bwMode="auto">
          <a:xfrm>
            <a:off x="5410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42002" name="Oval 19"/>
          <p:cNvSpPr>
            <a:spLocks noChangeArrowheads="1"/>
          </p:cNvSpPr>
          <p:nvPr/>
        </p:nvSpPr>
        <p:spPr bwMode="auto">
          <a:xfrm>
            <a:off x="6324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42003" name="Oval 20"/>
          <p:cNvSpPr>
            <a:spLocks noChangeArrowheads="1"/>
          </p:cNvSpPr>
          <p:nvPr/>
        </p:nvSpPr>
        <p:spPr bwMode="auto">
          <a:xfrm>
            <a:off x="7848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42004" name="AutoShape 21"/>
          <p:cNvCxnSpPr>
            <a:cxnSpLocks noChangeShapeType="1"/>
            <a:stCxn id="41995" idx="4"/>
            <a:endCxn id="42001" idx="0"/>
          </p:cNvCxnSpPr>
          <p:nvPr/>
        </p:nvCxnSpPr>
        <p:spPr bwMode="auto">
          <a:xfrm>
            <a:off x="56769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2005" name="AutoShape 22"/>
          <p:cNvCxnSpPr>
            <a:cxnSpLocks noChangeShapeType="1"/>
            <a:stCxn id="41998" idx="4"/>
            <a:endCxn id="42002" idx="0"/>
          </p:cNvCxnSpPr>
          <p:nvPr/>
        </p:nvCxnSpPr>
        <p:spPr bwMode="auto">
          <a:xfrm>
            <a:off x="65913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11214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3507">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350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ea typeface="ＭＳ Ｐゴシック" pitchFamily="34" charset="-128"/>
              </a:rPr>
              <a:t>Real HMM Examples</a:t>
            </a:r>
          </a:p>
        </p:txBody>
      </p:sp>
      <p:sp>
        <p:nvSpPr>
          <p:cNvPr id="43010" name="Rectangle 3"/>
          <p:cNvSpPr>
            <a:spLocks noGrp="1" noChangeArrowheads="1"/>
          </p:cNvSpPr>
          <p:nvPr>
            <p:ph idx="1"/>
          </p:nvPr>
        </p:nvSpPr>
        <p:spPr>
          <a:xfrm>
            <a:off x="1447800" y="1397001"/>
            <a:ext cx="10337800" cy="4729164"/>
          </a:xfrm>
        </p:spPr>
        <p:txBody>
          <a:bodyPr/>
          <a:lstStyle/>
          <a:p>
            <a:pPr>
              <a:lnSpc>
                <a:spcPct val="90000"/>
              </a:lnSpc>
            </a:pPr>
            <a:r>
              <a:rPr lang="en-US" sz="2400" dirty="0">
                <a:ea typeface="ＭＳ Ｐゴシック" pitchFamily="34" charset="-128"/>
              </a:rPr>
              <a:t>Robot tracking:</a:t>
            </a:r>
          </a:p>
          <a:p>
            <a:pPr lvl="1">
              <a:lnSpc>
                <a:spcPct val="90000"/>
              </a:lnSpc>
            </a:pPr>
            <a:r>
              <a:rPr lang="en-US" sz="2000" dirty="0">
                <a:ea typeface="ＭＳ Ｐゴシック" pitchFamily="34" charset="-128"/>
              </a:rPr>
              <a:t>Observations are range readings (continuous)</a:t>
            </a:r>
          </a:p>
          <a:p>
            <a:pPr lvl="1">
              <a:lnSpc>
                <a:spcPct val="90000"/>
              </a:lnSpc>
            </a:pPr>
            <a:r>
              <a:rPr lang="en-US" sz="2000" dirty="0">
                <a:ea typeface="ＭＳ Ｐゴシック" pitchFamily="34" charset="-128"/>
              </a:rPr>
              <a:t>States are positions on a map (continuous)</a:t>
            </a: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Speech recognition HMMs:</a:t>
            </a:r>
          </a:p>
          <a:p>
            <a:pPr lvl="1">
              <a:lnSpc>
                <a:spcPct val="90000"/>
              </a:lnSpc>
            </a:pPr>
            <a:r>
              <a:rPr lang="en-US" sz="2000" dirty="0">
                <a:ea typeface="ＭＳ Ｐゴシック" pitchFamily="34" charset="-128"/>
              </a:rPr>
              <a:t>Observations are acoustic signals (continuous valued)</a:t>
            </a:r>
          </a:p>
          <a:p>
            <a:pPr lvl="1">
              <a:lnSpc>
                <a:spcPct val="90000"/>
              </a:lnSpc>
            </a:pPr>
            <a:r>
              <a:rPr lang="en-US" sz="2000" dirty="0">
                <a:ea typeface="ＭＳ Ｐゴシック" pitchFamily="34" charset="-128"/>
              </a:rPr>
              <a:t>States are specific positions in specific words (so, tens of thousands)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Machine translation HMMs:</a:t>
            </a:r>
          </a:p>
          <a:p>
            <a:pPr lvl="1">
              <a:lnSpc>
                <a:spcPct val="90000"/>
              </a:lnSpc>
            </a:pPr>
            <a:r>
              <a:rPr lang="en-US" sz="2000" dirty="0">
                <a:ea typeface="ＭＳ Ｐゴシック" pitchFamily="34" charset="-128"/>
              </a:rPr>
              <a:t>Observations are words (tens of thousands)</a:t>
            </a:r>
          </a:p>
          <a:p>
            <a:pPr lvl="1">
              <a:lnSpc>
                <a:spcPct val="90000"/>
              </a:lnSpc>
            </a:pPr>
            <a:r>
              <a:rPr lang="en-US" sz="2000" dirty="0">
                <a:ea typeface="ＭＳ Ｐゴシック" pitchFamily="34" charset="-128"/>
              </a:rPr>
              <a:t>States are translation options</a:t>
            </a:r>
          </a:p>
          <a:p>
            <a:pPr lvl="1">
              <a:lnSpc>
                <a:spcPct val="90000"/>
              </a:lnSpc>
            </a:pPr>
            <a:endParaRPr lang="en-US" sz="2000" dirty="0">
              <a:ea typeface="ＭＳ Ｐゴシック" pitchFamily="34" charset="-128"/>
            </a:endParaRPr>
          </a:p>
          <a:p>
            <a:pPr lvl="1">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314554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010">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0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ea typeface="ＭＳ Ｐゴシック" pitchFamily="34" charset="-128"/>
              </a:rPr>
              <a:t>Filtering / Monitoring</a:t>
            </a:r>
          </a:p>
        </p:txBody>
      </p:sp>
      <p:sp>
        <p:nvSpPr>
          <p:cNvPr id="44034" name="Rectangle 3"/>
          <p:cNvSpPr>
            <a:spLocks noGrp="1" noChangeArrowheads="1"/>
          </p:cNvSpPr>
          <p:nvPr>
            <p:ph idx="1"/>
          </p:nvPr>
        </p:nvSpPr>
        <p:spPr>
          <a:xfrm>
            <a:off x="1905000" y="1523999"/>
            <a:ext cx="8458200" cy="4602165"/>
          </a:xfrm>
        </p:spPr>
        <p:txBody>
          <a:bodyPr/>
          <a:lstStyle/>
          <a:p>
            <a:r>
              <a:rPr lang="en-US" sz="2400" dirty="0">
                <a:ea typeface="ＭＳ Ｐゴシック" pitchFamily="34" charset="-128"/>
              </a:rPr>
              <a:t>Filtering, or monitoring, is the task of tracking the distribution </a:t>
            </a:r>
            <a:r>
              <a:rPr lang="en-US" sz="2400" dirty="0" err="1">
                <a:ea typeface="ＭＳ Ｐゴシック" pitchFamily="34" charset="-128"/>
              </a:rPr>
              <a:t>B</a:t>
            </a:r>
            <a:r>
              <a:rPr lang="en-US" sz="2400" baseline="-25000" dirty="0" err="1">
                <a:ea typeface="ＭＳ Ｐゴシック" pitchFamily="34" charset="-128"/>
              </a:rPr>
              <a:t>t</a:t>
            </a:r>
            <a:r>
              <a:rPr lang="en-US" sz="2400" dirty="0">
                <a:ea typeface="ＭＳ Ｐゴシック" pitchFamily="34" charset="-128"/>
              </a:rPr>
              <a:t>(X) = </a:t>
            </a:r>
            <a:r>
              <a:rPr lang="en-US" sz="2400" dirty="0" err="1">
                <a:ea typeface="ＭＳ Ｐゴシック" pitchFamily="34" charset="-128"/>
              </a:rPr>
              <a:t>P</a:t>
            </a:r>
            <a:r>
              <a:rPr lang="en-US" sz="2400" baseline="-25000" dirty="0" err="1">
                <a:ea typeface="ＭＳ Ｐゴシック" pitchFamily="34" charset="-128"/>
              </a:rPr>
              <a:t>t</a:t>
            </a:r>
            <a:r>
              <a:rPr lang="en-US" sz="2400" dirty="0">
                <a:ea typeface="ＭＳ Ｐゴシック" pitchFamily="34" charset="-128"/>
              </a:rPr>
              <a:t>(</a:t>
            </a:r>
            <a:r>
              <a:rPr lang="en-US" sz="2400" dirty="0" err="1">
                <a:ea typeface="ＭＳ Ｐゴシック" pitchFamily="34" charset="-128"/>
              </a:rPr>
              <a:t>X</a:t>
            </a:r>
            <a:r>
              <a:rPr lang="en-US" sz="2400" baseline="-25000" dirty="0" err="1">
                <a:ea typeface="ＭＳ Ｐゴシック" pitchFamily="34" charset="-128"/>
              </a:rPr>
              <a:t>t</a:t>
            </a:r>
            <a:r>
              <a:rPr lang="en-US" sz="2400" dirty="0">
                <a:ea typeface="ＭＳ Ｐゴシック" pitchFamily="34" charset="-128"/>
              </a:rPr>
              <a:t> | e</a:t>
            </a:r>
            <a:r>
              <a:rPr lang="en-US" sz="2400" baseline="-25000" dirty="0">
                <a:ea typeface="ＭＳ Ｐゴシック" pitchFamily="34" charset="-128"/>
              </a:rPr>
              <a:t>1</a:t>
            </a:r>
            <a:r>
              <a:rPr lang="en-US" sz="2400" dirty="0">
                <a:ea typeface="ＭＳ Ｐゴシック" pitchFamily="34" charset="-128"/>
              </a:rPr>
              <a:t>, …, e</a:t>
            </a:r>
            <a:r>
              <a:rPr lang="en-US" sz="2400" baseline="-25000" dirty="0">
                <a:ea typeface="ＭＳ Ｐゴシック" pitchFamily="34" charset="-128"/>
              </a:rPr>
              <a:t>t</a:t>
            </a:r>
            <a:r>
              <a:rPr lang="en-US" sz="2400" dirty="0">
                <a:ea typeface="ＭＳ Ｐゴシック" pitchFamily="34" charset="-128"/>
              </a:rPr>
              <a:t>) (the belief state) over time</a:t>
            </a:r>
          </a:p>
          <a:p>
            <a:endParaRPr lang="en-US" sz="2400" dirty="0">
              <a:ea typeface="ＭＳ Ｐゴシック" pitchFamily="34" charset="-128"/>
            </a:endParaRPr>
          </a:p>
          <a:p>
            <a:r>
              <a:rPr lang="en-US" sz="2400" dirty="0">
                <a:ea typeface="ＭＳ Ｐゴシック" pitchFamily="34" charset="-128"/>
              </a:rPr>
              <a:t>We start with B</a:t>
            </a:r>
            <a:r>
              <a:rPr lang="en-US" sz="2400" baseline="-25000" dirty="0">
                <a:ea typeface="ＭＳ Ｐゴシック" pitchFamily="34" charset="-128"/>
              </a:rPr>
              <a:t>1</a:t>
            </a:r>
            <a:r>
              <a:rPr lang="en-US" sz="2400" dirty="0">
                <a:ea typeface="ＭＳ Ｐゴシック" pitchFamily="34" charset="-128"/>
              </a:rPr>
              <a:t>(X) in an initial setting, usually uniform</a:t>
            </a:r>
          </a:p>
          <a:p>
            <a:endParaRPr lang="en-US" sz="2400" dirty="0">
              <a:ea typeface="ＭＳ Ｐゴシック" pitchFamily="34" charset="-128"/>
            </a:endParaRPr>
          </a:p>
          <a:p>
            <a:r>
              <a:rPr lang="en-US" sz="2400" dirty="0">
                <a:ea typeface="ＭＳ Ｐゴシック" pitchFamily="34" charset="-128"/>
              </a:rPr>
              <a:t>As time passes, or we get observations, we update B(X)</a:t>
            </a:r>
          </a:p>
          <a:p>
            <a:endParaRPr lang="en-US" sz="2400" dirty="0">
              <a:ea typeface="ＭＳ Ｐゴシック" pitchFamily="34" charset="-128"/>
            </a:endParaRPr>
          </a:p>
          <a:p>
            <a:r>
              <a:rPr lang="en-US" sz="2400" dirty="0">
                <a:ea typeface="ＭＳ Ｐゴシック" pitchFamily="34" charset="-128"/>
              </a:rPr>
              <a:t>The </a:t>
            </a:r>
            <a:r>
              <a:rPr lang="en-US" sz="2400" dirty="0" err="1">
                <a:ea typeface="ＭＳ Ｐゴシック" pitchFamily="34" charset="-128"/>
              </a:rPr>
              <a:t>Kalman</a:t>
            </a:r>
            <a:r>
              <a:rPr lang="en-US" sz="2400" dirty="0">
                <a:ea typeface="ＭＳ Ｐゴシック" pitchFamily="34" charset="-128"/>
              </a:rPr>
              <a:t> filter was invented in the 60’</a:t>
            </a:r>
            <a:r>
              <a:rPr lang="en-US" altLang="ja-JP" sz="2400" dirty="0">
                <a:ea typeface="ＭＳ Ｐゴシック" pitchFamily="34" charset="-128"/>
              </a:rPr>
              <a:t>s and first implemented as a method of trajectory estimation for the Apollo program</a:t>
            </a:r>
          </a:p>
          <a:p>
            <a:pPr lvl="1"/>
            <a:endParaRPr lang="en-US" sz="2000" dirty="0">
              <a:ea typeface="ＭＳ Ｐゴシック" pitchFamily="34" charset="-128"/>
            </a:endParaRPr>
          </a:p>
          <a:p>
            <a:endParaRPr lang="en-US" sz="2400" dirty="0">
              <a:ea typeface="ＭＳ Ｐゴシック" pitchFamily="34" charset="-128"/>
            </a:endParaRPr>
          </a:p>
        </p:txBody>
      </p:sp>
    </p:spTree>
    <p:extLst>
      <p:ext uri="{BB962C8B-B14F-4D97-AF65-F5344CB8AC3E}">
        <p14:creationId xmlns:p14="http://schemas.microsoft.com/office/powerpoint/2010/main" val="9284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7106" name="Rectangle 3"/>
          <p:cNvSpPr>
            <a:spLocks noGrp="1" noChangeArrowheads="1"/>
          </p:cNvSpPr>
          <p:nvPr>
            <p:ph idx="1"/>
          </p:nvPr>
        </p:nvSpPr>
        <p:spPr>
          <a:xfrm>
            <a:off x="628650" y="5334000"/>
            <a:ext cx="7772400" cy="1271588"/>
          </a:xfrm>
        </p:spPr>
        <p:txBody>
          <a:bodyPr/>
          <a:lstStyle/>
          <a:p>
            <a:pPr algn="ctr">
              <a:lnSpc>
                <a:spcPct val="90000"/>
              </a:lnSpc>
              <a:buFont typeface="Wingdings" pitchFamily="2" charset="2"/>
              <a:buNone/>
            </a:pPr>
            <a:r>
              <a:rPr lang="en-US" sz="2400" dirty="0">
                <a:latin typeface="Calibri"/>
                <a:ea typeface="ＭＳ Ｐゴシック" pitchFamily="34" charset="-128"/>
                <a:cs typeface="Calibri"/>
              </a:rPr>
              <a:t>t=0</a:t>
            </a:r>
          </a:p>
          <a:p>
            <a:pPr algn="ctr">
              <a:lnSpc>
                <a:spcPct val="90000"/>
              </a:lnSpc>
              <a:buFont typeface="Wingdings" pitchFamily="2" charset="2"/>
              <a:buNone/>
            </a:pPr>
            <a:r>
              <a:rPr lang="en-US" sz="2400" dirty="0">
                <a:latin typeface="Calibri"/>
                <a:ea typeface="ＭＳ Ｐゴシック" pitchFamily="34" charset="-128"/>
                <a:cs typeface="Calibri"/>
              </a:rPr>
              <a:t>Sensor model: can read in which directions there is a wall, never more than 1 mistake</a:t>
            </a:r>
          </a:p>
          <a:p>
            <a:pPr algn="ctr">
              <a:lnSpc>
                <a:spcPct val="90000"/>
              </a:lnSpc>
              <a:buFont typeface="Wingdings" pitchFamily="2" charset="2"/>
              <a:buNone/>
            </a:pPr>
            <a:r>
              <a:rPr lang="en-US" sz="2400" dirty="0">
                <a:latin typeface="Calibri"/>
                <a:ea typeface="ＭＳ Ｐゴシック" pitchFamily="34" charset="-128"/>
                <a:cs typeface="Calibri"/>
              </a:rPr>
              <a:t>Motion model: may not execute action with small prob.</a:t>
            </a:r>
          </a:p>
        </p:txBody>
      </p:sp>
      <p:sp>
        <p:nvSpPr>
          <p:cNvPr id="47107" name="Rectangle 4"/>
          <p:cNvSpPr>
            <a:spLocks noChangeArrowheads="1"/>
          </p:cNvSpPr>
          <p:nvPr/>
        </p:nvSpPr>
        <p:spPr bwMode="auto">
          <a:xfrm>
            <a:off x="2286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8" name="Rectangle 5"/>
          <p:cNvSpPr>
            <a:spLocks noChangeArrowheads="1"/>
          </p:cNvSpPr>
          <p:nvPr/>
        </p:nvSpPr>
        <p:spPr bwMode="auto">
          <a:xfrm>
            <a:off x="2819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9" name="Rectangle 6"/>
          <p:cNvSpPr>
            <a:spLocks noChangeArrowheads="1"/>
          </p:cNvSpPr>
          <p:nvPr/>
        </p:nvSpPr>
        <p:spPr bwMode="auto">
          <a:xfrm>
            <a:off x="3352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0" name="Rectangle 7"/>
          <p:cNvSpPr>
            <a:spLocks noChangeArrowheads="1"/>
          </p:cNvSpPr>
          <p:nvPr/>
        </p:nvSpPr>
        <p:spPr bwMode="auto">
          <a:xfrm>
            <a:off x="38862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1" name="Rectangle 8"/>
          <p:cNvSpPr>
            <a:spLocks noChangeArrowheads="1"/>
          </p:cNvSpPr>
          <p:nvPr/>
        </p:nvSpPr>
        <p:spPr bwMode="auto">
          <a:xfrm>
            <a:off x="44196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2" name="Rectangle 9"/>
          <p:cNvSpPr>
            <a:spLocks noChangeArrowheads="1"/>
          </p:cNvSpPr>
          <p:nvPr/>
        </p:nvSpPr>
        <p:spPr bwMode="auto">
          <a:xfrm>
            <a:off x="4953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3" name="Rectangle 10"/>
          <p:cNvSpPr>
            <a:spLocks noChangeArrowheads="1"/>
          </p:cNvSpPr>
          <p:nvPr/>
        </p:nvSpPr>
        <p:spPr bwMode="auto">
          <a:xfrm>
            <a:off x="5486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4" name="Rectangle 11"/>
          <p:cNvSpPr>
            <a:spLocks noChangeArrowheads="1"/>
          </p:cNvSpPr>
          <p:nvPr/>
        </p:nvSpPr>
        <p:spPr bwMode="auto">
          <a:xfrm>
            <a:off x="6019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5" name="Rectangle 12"/>
          <p:cNvSpPr>
            <a:spLocks noChangeArrowheads="1"/>
          </p:cNvSpPr>
          <p:nvPr/>
        </p:nvSpPr>
        <p:spPr bwMode="auto">
          <a:xfrm>
            <a:off x="2286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6" name="Rectangle 13"/>
          <p:cNvSpPr>
            <a:spLocks noChangeArrowheads="1"/>
          </p:cNvSpPr>
          <p:nvPr/>
        </p:nvSpPr>
        <p:spPr bwMode="auto">
          <a:xfrm>
            <a:off x="4953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7" name="Rectangle 14"/>
          <p:cNvSpPr>
            <a:spLocks noChangeArrowheads="1"/>
          </p:cNvSpPr>
          <p:nvPr/>
        </p:nvSpPr>
        <p:spPr bwMode="auto">
          <a:xfrm>
            <a:off x="60198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8" name="Rectangle 15"/>
          <p:cNvSpPr>
            <a:spLocks noChangeArrowheads="1"/>
          </p:cNvSpPr>
          <p:nvPr/>
        </p:nvSpPr>
        <p:spPr bwMode="auto">
          <a:xfrm>
            <a:off x="2286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9" name="Rectangle 16"/>
          <p:cNvSpPr>
            <a:spLocks noChangeArrowheads="1"/>
          </p:cNvSpPr>
          <p:nvPr/>
        </p:nvSpPr>
        <p:spPr bwMode="auto">
          <a:xfrm>
            <a:off x="4953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0" name="Rectangle 17"/>
          <p:cNvSpPr>
            <a:spLocks noChangeArrowheads="1"/>
          </p:cNvSpPr>
          <p:nvPr/>
        </p:nvSpPr>
        <p:spPr bwMode="auto">
          <a:xfrm>
            <a:off x="60198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1" name="Rectangle 18"/>
          <p:cNvSpPr>
            <a:spLocks noChangeArrowheads="1"/>
          </p:cNvSpPr>
          <p:nvPr/>
        </p:nvSpPr>
        <p:spPr bwMode="auto">
          <a:xfrm>
            <a:off x="2286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2" name="Rectangle 19"/>
          <p:cNvSpPr>
            <a:spLocks noChangeArrowheads="1"/>
          </p:cNvSpPr>
          <p:nvPr/>
        </p:nvSpPr>
        <p:spPr bwMode="auto">
          <a:xfrm>
            <a:off x="2819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3" name="Rectangle 20"/>
          <p:cNvSpPr>
            <a:spLocks noChangeArrowheads="1"/>
          </p:cNvSpPr>
          <p:nvPr/>
        </p:nvSpPr>
        <p:spPr bwMode="auto">
          <a:xfrm>
            <a:off x="3352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4" name="Rectangle 21"/>
          <p:cNvSpPr>
            <a:spLocks noChangeArrowheads="1"/>
          </p:cNvSpPr>
          <p:nvPr/>
        </p:nvSpPr>
        <p:spPr bwMode="auto">
          <a:xfrm>
            <a:off x="38862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5" name="Rectangle 22"/>
          <p:cNvSpPr>
            <a:spLocks noChangeArrowheads="1"/>
          </p:cNvSpPr>
          <p:nvPr/>
        </p:nvSpPr>
        <p:spPr bwMode="auto">
          <a:xfrm>
            <a:off x="44196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6" name="Rectangle 23"/>
          <p:cNvSpPr>
            <a:spLocks noChangeArrowheads="1"/>
          </p:cNvSpPr>
          <p:nvPr/>
        </p:nvSpPr>
        <p:spPr bwMode="auto">
          <a:xfrm>
            <a:off x="4953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7" name="Rectangle 24"/>
          <p:cNvSpPr>
            <a:spLocks noChangeArrowheads="1"/>
          </p:cNvSpPr>
          <p:nvPr/>
        </p:nvSpPr>
        <p:spPr bwMode="auto">
          <a:xfrm>
            <a:off x="5486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8" name="Rectangle 25"/>
          <p:cNvSpPr>
            <a:spLocks noChangeArrowheads="1"/>
          </p:cNvSpPr>
          <p:nvPr/>
        </p:nvSpPr>
        <p:spPr bwMode="auto">
          <a:xfrm>
            <a:off x="6019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9"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7130"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31"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3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713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713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713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47136" name="Oval 33"/>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7137" name="Line 34"/>
          <p:cNvSpPr>
            <a:spLocks noChangeShapeType="1"/>
          </p:cNvSpPr>
          <p:nvPr/>
        </p:nvSpPr>
        <p:spPr bwMode="auto">
          <a:xfrm flipV="1">
            <a:off x="3090863" y="187642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8" name="Line 35"/>
          <p:cNvSpPr>
            <a:spLocks noChangeShapeType="1"/>
          </p:cNvSpPr>
          <p:nvPr/>
        </p:nvSpPr>
        <p:spPr bwMode="auto">
          <a:xfrm>
            <a:off x="3086100" y="2586038"/>
            <a:ext cx="0" cy="2571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9" name="Line 36"/>
          <p:cNvSpPr>
            <a:spLocks noChangeShapeType="1"/>
          </p:cNvSpPr>
          <p:nvPr/>
        </p:nvSpPr>
        <p:spPr bwMode="auto">
          <a:xfrm flipH="1">
            <a:off x="2643188" y="2400300"/>
            <a:ext cx="242887"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40" name="Line 37"/>
          <p:cNvSpPr>
            <a:spLocks noChangeShapeType="1"/>
          </p:cNvSpPr>
          <p:nvPr/>
        </p:nvSpPr>
        <p:spPr bwMode="auto">
          <a:xfrm flipH="1">
            <a:off x="3295650" y="2409825"/>
            <a:ext cx="242888" cy="0"/>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41" name="Text Box 38"/>
          <p:cNvSpPr txBox="1">
            <a:spLocks noChangeArrowheads="1"/>
          </p:cNvSpPr>
          <p:nvPr/>
        </p:nvSpPr>
        <p:spPr bwMode="auto">
          <a:xfrm>
            <a:off x="152400" y="1295400"/>
            <a:ext cx="1676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600" i="1" dirty="0">
                <a:latin typeface="Calibri"/>
                <a:cs typeface="Calibri"/>
              </a:rPr>
              <a:t>Example from </a:t>
            </a:r>
            <a:r>
              <a:rPr lang="de-DE" sz="1600" i="1" dirty="0">
                <a:latin typeface="Calibri"/>
                <a:cs typeface="Calibri"/>
              </a:rPr>
              <a:t>Michael Pfeiffer</a:t>
            </a:r>
            <a:endParaRPr lang="en-US" sz="1600" i="1"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331926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9154" name="Rectangle 3"/>
          <p:cNvSpPr>
            <a:spLocks noGrp="1" noChangeArrowheads="1"/>
          </p:cNvSpPr>
          <p:nvPr>
            <p:ph idx="1"/>
          </p:nvPr>
        </p:nvSpPr>
        <p:spPr>
          <a:xfrm>
            <a:off x="381000" y="5257800"/>
            <a:ext cx="8534400" cy="1195388"/>
          </a:xfrm>
        </p:spPr>
        <p:txBody>
          <a:bodyPr/>
          <a:lstStyle/>
          <a:p>
            <a:pPr algn="ctr">
              <a:buFont typeface="Wingdings" pitchFamily="2" charset="2"/>
              <a:buNone/>
            </a:pPr>
            <a:r>
              <a:rPr lang="en-US" sz="2400" dirty="0">
                <a:latin typeface="Calibri"/>
                <a:ea typeface="ＭＳ Ｐゴシック" pitchFamily="34" charset="-128"/>
                <a:cs typeface="Calibri"/>
              </a:rPr>
              <a:t>t=1</a:t>
            </a:r>
          </a:p>
          <a:p>
            <a:pPr algn="ctr">
              <a:buFont typeface="Wingdings" pitchFamily="2" charset="2"/>
              <a:buNone/>
            </a:pPr>
            <a:r>
              <a:rPr lang="en-US" sz="2400" dirty="0">
                <a:latin typeface="Calibri"/>
                <a:ea typeface="ＭＳ Ｐゴシック" pitchFamily="34" charset="-128"/>
                <a:cs typeface="Calibri"/>
              </a:rPr>
              <a:t>Lighter grey: was possible to get the reading, but less likely b/c required 1 mistake</a:t>
            </a:r>
          </a:p>
        </p:txBody>
      </p:sp>
      <p:sp>
        <p:nvSpPr>
          <p:cNvPr id="49155"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56" name="Rectangle 5"/>
          <p:cNvSpPr>
            <a:spLocks noChangeArrowheads="1"/>
          </p:cNvSpPr>
          <p:nvPr/>
        </p:nvSpPr>
        <p:spPr bwMode="auto">
          <a:xfrm>
            <a:off x="2819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7" name="Rectangle 6"/>
          <p:cNvSpPr>
            <a:spLocks noChangeArrowheads="1"/>
          </p:cNvSpPr>
          <p:nvPr/>
        </p:nvSpPr>
        <p:spPr bwMode="auto">
          <a:xfrm>
            <a:off x="33528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8" name="Rectangle 7"/>
          <p:cNvSpPr>
            <a:spLocks noChangeArrowheads="1"/>
          </p:cNvSpPr>
          <p:nvPr/>
        </p:nvSpPr>
        <p:spPr bwMode="auto">
          <a:xfrm>
            <a:off x="38862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9" name="Rectangle 8"/>
          <p:cNvSpPr>
            <a:spLocks noChangeArrowheads="1"/>
          </p:cNvSpPr>
          <p:nvPr/>
        </p:nvSpPr>
        <p:spPr bwMode="auto">
          <a:xfrm>
            <a:off x="44196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0"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61" name="Rectangle 10"/>
          <p:cNvSpPr>
            <a:spLocks noChangeArrowheads="1"/>
          </p:cNvSpPr>
          <p:nvPr/>
        </p:nvSpPr>
        <p:spPr bwMode="auto">
          <a:xfrm>
            <a:off x="5486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2"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3"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4"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5"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6"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7"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8"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9"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70" name="Rectangle 19"/>
          <p:cNvSpPr>
            <a:spLocks noChangeArrowheads="1"/>
          </p:cNvSpPr>
          <p:nvPr/>
        </p:nvSpPr>
        <p:spPr bwMode="auto">
          <a:xfrm>
            <a:off x="2819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1" name="Rectangle 20"/>
          <p:cNvSpPr>
            <a:spLocks noChangeArrowheads="1"/>
          </p:cNvSpPr>
          <p:nvPr/>
        </p:nvSpPr>
        <p:spPr bwMode="auto">
          <a:xfrm>
            <a:off x="33528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2" name="Rectangle 21"/>
          <p:cNvSpPr>
            <a:spLocks noChangeArrowheads="1"/>
          </p:cNvSpPr>
          <p:nvPr/>
        </p:nvSpPr>
        <p:spPr bwMode="auto">
          <a:xfrm>
            <a:off x="38862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3" name="Rectangle 22"/>
          <p:cNvSpPr>
            <a:spLocks noChangeArrowheads="1"/>
          </p:cNvSpPr>
          <p:nvPr/>
        </p:nvSpPr>
        <p:spPr bwMode="auto">
          <a:xfrm>
            <a:off x="44196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4"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75" name="Rectangle 24"/>
          <p:cNvSpPr>
            <a:spLocks noChangeArrowheads="1"/>
          </p:cNvSpPr>
          <p:nvPr/>
        </p:nvSpPr>
        <p:spPr bwMode="auto">
          <a:xfrm>
            <a:off x="5486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6"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77"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9178"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79"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80" name="Line 29"/>
          <p:cNvSpPr>
            <a:spLocks noChangeShapeType="1"/>
          </p:cNvSpPr>
          <p:nvPr/>
        </p:nvSpPr>
        <p:spPr bwMode="auto">
          <a:xfrm>
            <a:off x="3300413" y="2400300"/>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1" name="Oval 30"/>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9182" name="Line 31"/>
          <p:cNvSpPr>
            <a:spLocks noChangeShapeType="1"/>
          </p:cNvSpPr>
          <p:nvPr/>
        </p:nvSpPr>
        <p:spPr bwMode="auto">
          <a:xfrm flipV="1">
            <a:off x="30908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3" name="Line 32"/>
          <p:cNvSpPr>
            <a:spLocks noChangeShapeType="1"/>
          </p:cNvSpPr>
          <p:nvPr/>
        </p:nvSpPr>
        <p:spPr bwMode="auto">
          <a:xfrm>
            <a:off x="30861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4" name="Line 33"/>
          <p:cNvSpPr>
            <a:spLocks noChangeShapeType="1"/>
          </p:cNvSpPr>
          <p:nvPr/>
        </p:nvSpPr>
        <p:spPr bwMode="auto">
          <a:xfrm flipH="1">
            <a:off x="26431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5" name="Rectangle 34"/>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9186" name="Rectangle 35"/>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9187" name="Rectangle 36"/>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9188" name="Rectangle 37"/>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1199142" name="AutoShape 38"/>
          <p:cNvSpPr>
            <a:spLocks noChangeArrowheads="1"/>
          </p:cNvSpPr>
          <p:nvPr/>
        </p:nvSpPr>
        <p:spPr bwMode="auto">
          <a:xfrm>
            <a:off x="3276600" y="228600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3556836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9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1202"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t=2</a:t>
            </a:r>
          </a:p>
        </p:txBody>
      </p:sp>
      <p:sp>
        <p:nvSpPr>
          <p:cNvPr id="51203"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04" name="Rectangle 5"/>
          <p:cNvSpPr>
            <a:spLocks noChangeArrowheads="1"/>
          </p:cNvSpPr>
          <p:nvPr/>
        </p:nvSpPr>
        <p:spPr bwMode="auto">
          <a:xfrm>
            <a:off x="2819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5" name="Rectangle 6"/>
          <p:cNvSpPr>
            <a:spLocks noChangeArrowheads="1"/>
          </p:cNvSpPr>
          <p:nvPr/>
        </p:nvSpPr>
        <p:spPr bwMode="auto">
          <a:xfrm>
            <a:off x="33528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6" name="Rectangle 7"/>
          <p:cNvSpPr>
            <a:spLocks noChangeArrowheads="1"/>
          </p:cNvSpPr>
          <p:nvPr/>
        </p:nvSpPr>
        <p:spPr bwMode="auto">
          <a:xfrm>
            <a:off x="38862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7" name="Rectangle 8"/>
          <p:cNvSpPr>
            <a:spLocks noChangeArrowheads="1"/>
          </p:cNvSpPr>
          <p:nvPr/>
        </p:nvSpPr>
        <p:spPr bwMode="auto">
          <a:xfrm>
            <a:off x="44196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8"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9" name="Rectangle 10"/>
          <p:cNvSpPr>
            <a:spLocks noChangeArrowheads="1"/>
          </p:cNvSpPr>
          <p:nvPr/>
        </p:nvSpPr>
        <p:spPr bwMode="auto">
          <a:xfrm>
            <a:off x="5486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0"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1"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2"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3"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4"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5"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6"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7"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8" name="Rectangle 19"/>
          <p:cNvSpPr>
            <a:spLocks noChangeArrowheads="1"/>
          </p:cNvSpPr>
          <p:nvPr/>
        </p:nvSpPr>
        <p:spPr bwMode="auto">
          <a:xfrm>
            <a:off x="2819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9" name="Rectangle 20"/>
          <p:cNvSpPr>
            <a:spLocks noChangeArrowheads="1"/>
          </p:cNvSpPr>
          <p:nvPr/>
        </p:nvSpPr>
        <p:spPr bwMode="auto">
          <a:xfrm>
            <a:off x="33528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0" name="Rectangle 21"/>
          <p:cNvSpPr>
            <a:spLocks noChangeArrowheads="1"/>
          </p:cNvSpPr>
          <p:nvPr/>
        </p:nvSpPr>
        <p:spPr bwMode="auto">
          <a:xfrm>
            <a:off x="38862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1" name="Rectangle 22"/>
          <p:cNvSpPr>
            <a:spLocks noChangeArrowheads="1"/>
          </p:cNvSpPr>
          <p:nvPr/>
        </p:nvSpPr>
        <p:spPr bwMode="auto">
          <a:xfrm>
            <a:off x="44196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2"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3" name="Rectangle 24"/>
          <p:cNvSpPr>
            <a:spLocks noChangeArrowheads="1"/>
          </p:cNvSpPr>
          <p:nvPr/>
        </p:nvSpPr>
        <p:spPr bwMode="auto">
          <a:xfrm>
            <a:off x="5486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4"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25"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1226"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27"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28" name="Line 29"/>
          <p:cNvSpPr>
            <a:spLocks noChangeShapeType="1"/>
          </p:cNvSpPr>
          <p:nvPr/>
        </p:nvSpPr>
        <p:spPr bwMode="auto">
          <a:xfrm>
            <a:off x="3829050" y="2424113"/>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1229"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1230"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1231"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1232"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1233" name="Oval 34"/>
          <p:cNvSpPr>
            <a:spLocks noChangeArrowheads="1"/>
          </p:cNvSpPr>
          <p:nvPr/>
        </p:nvSpPr>
        <p:spPr bwMode="auto">
          <a:xfrm>
            <a:off x="34528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1234" name="Line 35"/>
          <p:cNvSpPr>
            <a:spLocks noChangeShapeType="1"/>
          </p:cNvSpPr>
          <p:nvPr/>
        </p:nvSpPr>
        <p:spPr bwMode="auto">
          <a:xfrm flipV="1">
            <a:off x="36480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1235" name="Line 36"/>
          <p:cNvSpPr>
            <a:spLocks noChangeShapeType="1"/>
          </p:cNvSpPr>
          <p:nvPr/>
        </p:nvSpPr>
        <p:spPr bwMode="auto">
          <a:xfrm>
            <a:off x="36433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1236" name="Line 37"/>
          <p:cNvSpPr>
            <a:spLocks noChangeShapeType="1"/>
          </p:cNvSpPr>
          <p:nvPr/>
        </p:nvSpPr>
        <p:spPr bwMode="auto">
          <a:xfrm flipH="1">
            <a:off x="32004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01190" name="AutoShape 38"/>
          <p:cNvSpPr>
            <a:spLocks noChangeArrowheads="1"/>
          </p:cNvSpPr>
          <p:nvPr/>
        </p:nvSpPr>
        <p:spPr bwMode="auto">
          <a:xfrm>
            <a:off x="3833813" y="230505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168893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1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9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3250"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t=3</a:t>
            </a:r>
          </a:p>
        </p:txBody>
      </p:sp>
      <p:sp>
        <p:nvSpPr>
          <p:cNvPr id="53251"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52" name="Rectangle 5"/>
          <p:cNvSpPr>
            <a:spLocks noChangeArrowheads="1"/>
          </p:cNvSpPr>
          <p:nvPr/>
        </p:nvSpPr>
        <p:spPr bwMode="auto">
          <a:xfrm>
            <a:off x="2819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3" name="Rectangle 6"/>
          <p:cNvSpPr>
            <a:spLocks noChangeArrowheads="1"/>
          </p:cNvSpPr>
          <p:nvPr/>
        </p:nvSpPr>
        <p:spPr bwMode="auto">
          <a:xfrm>
            <a:off x="33528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4" name="Rectangle 7"/>
          <p:cNvSpPr>
            <a:spLocks noChangeArrowheads="1"/>
          </p:cNvSpPr>
          <p:nvPr/>
        </p:nvSpPr>
        <p:spPr bwMode="auto">
          <a:xfrm>
            <a:off x="38862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5" name="Rectangle 8"/>
          <p:cNvSpPr>
            <a:spLocks noChangeArrowheads="1"/>
          </p:cNvSpPr>
          <p:nvPr/>
        </p:nvSpPr>
        <p:spPr bwMode="auto">
          <a:xfrm>
            <a:off x="44196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6"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7"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8"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59"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0"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1"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2"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3"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4"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5"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6" name="Rectangle 19"/>
          <p:cNvSpPr>
            <a:spLocks noChangeArrowheads="1"/>
          </p:cNvSpPr>
          <p:nvPr/>
        </p:nvSpPr>
        <p:spPr bwMode="auto">
          <a:xfrm>
            <a:off x="2819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67" name="Rectangle 20"/>
          <p:cNvSpPr>
            <a:spLocks noChangeArrowheads="1"/>
          </p:cNvSpPr>
          <p:nvPr/>
        </p:nvSpPr>
        <p:spPr bwMode="auto">
          <a:xfrm>
            <a:off x="33528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68" name="Rectangle 21"/>
          <p:cNvSpPr>
            <a:spLocks noChangeArrowheads="1"/>
          </p:cNvSpPr>
          <p:nvPr/>
        </p:nvSpPr>
        <p:spPr bwMode="auto">
          <a:xfrm>
            <a:off x="38862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69" name="Rectangle 22"/>
          <p:cNvSpPr>
            <a:spLocks noChangeArrowheads="1"/>
          </p:cNvSpPr>
          <p:nvPr/>
        </p:nvSpPr>
        <p:spPr bwMode="auto">
          <a:xfrm>
            <a:off x="44196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70"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71"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72"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73"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3274"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75"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76" name="Line 29"/>
          <p:cNvSpPr>
            <a:spLocks noChangeShapeType="1"/>
          </p:cNvSpPr>
          <p:nvPr/>
        </p:nvSpPr>
        <p:spPr bwMode="auto">
          <a:xfrm>
            <a:off x="4376738" y="2428875"/>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3277"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3278"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3279"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3280"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3281" name="Oval 34"/>
          <p:cNvSpPr>
            <a:spLocks noChangeArrowheads="1"/>
          </p:cNvSpPr>
          <p:nvPr/>
        </p:nvSpPr>
        <p:spPr bwMode="auto">
          <a:xfrm>
            <a:off x="39862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3282" name="Line 35"/>
          <p:cNvSpPr>
            <a:spLocks noChangeShapeType="1"/>
          </p:cNvSpPr>
          <p:nvPr/>
        </p:nvSpPr>
        <p:spPr bwMode="auto">
          <a:xfrm flipV="1">
            <a:off x="41814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3283" name="Line 36"/>
          <p:cNvSpPr>
            <a:spLocks noChangeShapeType="1"/>
          </p:cNvSpPr>
          <p:nvPr/>
        </p:nvSpPr>
        <p:spPr bwMode="auto">
          <a:xfrm>
            <a:off x="41767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3284" name="Line 37"/>
          <p:cNvSpPr>
            <a:spLocks noChangeShapeType="1"/>
          </p:cNvSpPr>
          <p:nvPr/>
        </p:nvSpPr>
        <p:spPr bwMode="auto">
          <a:xfrm flipH="1">
            <a:off x="37338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03238" name="AutoShape 38"/>
          <p:cNvSpPr>
            <a:spLocks noChangeArrowheads="1"/>
          </p:cNvSpPr>
          <p:nvPr/>
        </p:nvSpPr>
        <p:spPr bwMode="auto">
          <a:xfrm>
            <a:off x="4362450" y="2309813"/>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267245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3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2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a:ea typeface="ＭＳ Ｐゴシック" pitchFamily="34" charset="-128"/>
              </a:rPr>
              <a:t>Value of X at a given time is called the </a:t>
            </a:r>
            <a:r>
              <a:rPr lang="en-US" sz="2400" dirty="0">
                <a:solidFill>
                  <a:srgbClr val="CC0000"/>
                </a:solidFill>
                <a:ea typeface="ＭＳ Ｐゴシック" pitchFamily="34" charset="-128"/>
              </a:rPr>
              <a:t>state</a:t>
            </a: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r>
              <a:rPr lang="en-US" sz="2400" dirty="0">
                <a:ea typeface="ＭＳ Ｐゴシック" pitchFamily="34" charset="-128"/>
              </a:rPr>
              <a:t>Parameters: called </a:t>
            </a:r>
            <a:r>
              <a:rPr lang="en-US" sz="2400" dirty="0">
                <a:solidFill>
                  <a:srgbClr val="CC0000"/>
                </a:solidFill>
                <a:ea typeface="ＭＳ Ｐゴシック" pitchFamily="34" charset="-128"/>
              </a:rPr>
              <a:t>transition probabilities </a:t>
            </a:r>
            <a:r>
              <a:rPr lang="en-US" sz="2400" dirty="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transition probabilities the same at all times</a:t>
            </a:r>
          </a:p>
          <a:p>
            <a:pPr lvl="1">
              <a:lnSpc>
                <a:spcPct val="90000"/>
              </a:lnSpc>
            </a:pPr>
            <a:r>
              <a:rPr lang="en-US" sz="2400" dirty="0">
                <a:ea typeface="ＭＳ Ｐゴシック" pitchFamily="34" charset="-128"/>
              </a:rPr>
              <a:t>Same as MDP transition model, but no choice of action</a:t>
            </a:r>
          </a:p>
          <a:p>
            <a:pPr lvl="1">
              <a:lnSpc>
                <a:spcPct val="90000"/>
              </a:lnSpc>
            </a:pPr>
            <a:r>
              <a:rPr lang="en-US" sz="2400" dirty="0">
                <a:ea typeface="ＭＳ Ｐゴシック" pitchFamily="34" charset="-128"/>
              </a:rPr>
              <a:t>A (</a:t>
            </a:r>
            <a:r>
              <a:rPr lang="en-US" sz="2400" dirty="0" err="1">
                <a:ea typeface="ＭＳ Ｐゴシック" pitchFamily="34" charset="-128"/>
              </a:rPr>
              <a:t>growable</a:t>
            </a:r>
            <a:r>
              <a:rPr lang="en-US" sz="2400" dirty="0">
                <a:ea typeface="ＭＳ Ｐゴシック" pitchFamily="34" charset="-128"/>
              </a:rPr>
              <a:t>) BN: We can always use generic BN reasoning on it if we truncate the chain at a fixed length</a:t>
            </a:r>
          </a:p>
          <a:p>
            <a:pPr lvl="1">
              <a:lnSpc>
                <a:spcPct val="90000"/>
              </a:lnSpc>
            </a:pPr>
            <a:endParaRPr lang="en-US" sz="2400" dirty="0">
              <a:ea typeface="ＭＳ Ｐゴシック" pitchFamily="34" charset="-128"/>
            </a:endParaRP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6400" y="2971800"/>
            <a:ext cx="1866900" cy="482600"/>
          </a:xfrm>
          <a:prstGeom prst="rect">
            <a:avLst/>
          </a:prstGeom>
        </p:spPr>
      </p:pic>
    </p:spTree>
    <p:extLst>
      <p:ext uri="{BB962C8B-B14F-4D97-AF65-F5344CB8AC3E}">
        <p14:creationId xmlns:p14="http://schemas.microsoft.com/office/powerpoint/2010/main" val="3430239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5298"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t=4</a:t>
            </a:r>
          </a:p>
        </p:txBody>
      </p:sp>
      <p:sp>
        <p:nvSpPr>
          <p:cNvPr id="55299"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0" name="Rectangle 5"/>
          <p:cNvSpPr>
            <a:spLocks noChangeArrowheads="1"/>
          </p:cNvSpPr>
          <p:nvPr/>
        </p:nvSpPr>
        <p:spPr bwMode="auto">
          <a:xfrm>
            <a:off x="28194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01" name="Rectangle 6"/>
          <p:cNvSpPr>
            <a:spLocks noChangeArrowheads="1"/>
          </p:cNvSpPr>
          <p:nvPr/>
        </p:nvSpPr>
        <p:spPr bwMode="auto">
          <a:xfrm>
            <a:off x="33528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2" name="Rectangle 7"/>
          <p:cNvSpPr>
            <a:spLocks noChangeArrowheads="1"/>
          </p:cNvSpPr>
          <p:nvPr/>
        </p:nvSpPr>
        <p:spPr bwMode="auto">
          <a:xfrm>
            <a:off x="38862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3" name="Rectangle 8"/>
          <p:cNvSpPr>
            <a:spLocks noChangeArrowheads="1"/>
          </p:cNvSpPr>
          <p:nvPr/>
        </p:nvSpPr>
        <p:spPr bwMode="auto">
          <a:xfrm>
            <a:off x="4419600" y="21336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04"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5"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6"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7"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8"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9"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0"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1"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2"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3"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4" name="Rectangle 19"/>
          <p:cNvSpPr>
            <a:spLocks noChangeArrowheads="1"/>
          </p:cNvSpPr>
          <p:nvPr/>
        </p:nvSpPr>
        <p:spPr bwMode="auto">
          <a:xfrm>
            <a:off x="2819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15" name="Rectangle 20"/>
          <p:cNvSpPr>
            <a:spLocks noChangeArrowheads="1"/>
          </p:cNvSpPr>
          <p:nvPr/>
        </p:nvSpPr>
        <p:spPr bwMode="auto">
          <a:xfrm>
            <a:off x="33528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16" name="Rectangle 21"/>
          <p:cNvSpPr>
            <a:spLocks noChangeArrowheads="1"/>
          </p:cNvSpPr>
          <p:nvPr/>
        </p:nvSpPr>
        <p:spPr bwMode="auto">
          <a:xfrm>
            <a:off x="38862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7" name="Rectangle 22"/>
          <p:cNvSpPr>
            <a:spLocks noChangeArrowheads="1"/>
          </p:cNvSpPr>
          <p:nvPr/>
        </p:nvSpPr>
        <p:spPr bwMode="auto">
          <a:xfrm>
            <a:off x="4419600" y="37338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18"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9"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20"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21"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5322"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23"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24" name="Line 29"/>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5325"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5326"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5327"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5328"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5329" name="Oval 34"/>
          <p:cNvSpPr>
            <a:spLocks noChangeArrowheads="1"/>
          </p:cNvSpPr>
          <p:nvPr/>
        </p:nvSpPr>
        <p:spPr bwMode="auto">
          <a:xfrm>
            <a:off x="44958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5330" name="Line 35"/>
          <p:cNvSpPr>
            <a:spLocks noChangeShapeType="1"/>
          </p:cNvSpPr>
          <p:nvPr/>
        </p:nvSpPr>
        <p:spPr bwMode="auto">
          <a:xfrm flipV="1">
            <a:off x="46910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5331" name="Line 36"/>
          <p:cNvSpPr>
            <a:spLocks noChangeShapeType="1"/>
          </p:cNvSpPr>
          <p:nvPr/>
        </p:nvSpPr>
        <p:spPr bwMode="auto">
          <a:xfrm>
            <a:off x="46863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5332" name="Line 37"/>
          <p:cNvSpPr>
            <a:spLocks noChangeShapeType="1"/>
          </p:cNvSpPr>
          <p:nvPr/>
        </p:nvSpPr>
        <p:spPr bwMode="auto">
          <a:xfrm flipH="1">
            <a:off x="42433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05286" name="AutoShape 38"/>
          <p:cNvSpPr>
            <a:spLocks noChangeArrowheads="1"/>
          </p:cNvSpPr>
          <p:nvPr/>
        </p:nvSpPr>
        <p:spPr bwMode="auto">
          <a:xfrm>
            <a:off x="4872038" y="2281238"/>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2019860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5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528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7346"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t=5</a:t>
            </a:r>
          </a:p>
        </p:txBody>
      </p:sp>
      <p:sp>
        <p:nvSpPr>
          <p:cNvPr id="57347"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48" name="Rectangle 5"/>
          <p:cNvSpPr>
            <a:spLocks noChangeArrowheads="1"/>
          </p:cNvSpPr>
          <p:nvPr/>
        </p:nvSpPr>
        <p:spPr bwMode="auto">
          <a:xfrm>
            <a:off x="28194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49" name="Rectangle 6"/>
          <p:cNvSpPr>
            <a:spLocks noChangeArrowheads="1"/>
          </p:cNvSpPr>
          <p:nvPr/>
        </p:nvSpPr>
        <p:spPr bwMode="auto">
          <a:xfrm>
            <a:off x="3352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0" name="Rectangle 7"/>
          <p:cNvSpPr>
            <a:spLocks noChangeArrowheads="1"/>
          </p:cNvSpPr>
          <p:nvPr/>
        </p:nvSpPr>
        <p:spPr bwMode="auto">
          <a:xfrm>
            <a:off x="38862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1" name="Rectangle 8"/>
          <p:cNvSpPr>
            <a:spLocks noChangeArrowheads="1"/>
          </p:cNvSpPr>
          <p:nvPr/>
        </p:nvSpPr>
        <p:spPr bwMode="auto">
          <a:xfrm>
            <a:off x="44196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2" name="Rectangle 9"/>
          <p:cNvSpPr>
            <a:spLocks noChangeArrowheads="1"/>
          </p:cNvSpPr>
          <p:nvPr/>
        </p:nvSpPr>
        <p:spPr bwMode="auto">
          <a:xfrm>
            <a:off x="4953000" y="2133600"/>
            <a:ext cx="533400" cy="533400"/>
          </a:xfrm>
          <a:prstGeom prst="rect">
            <a:avLst/>
          </a:prstGeom>
          <a:solidFill>
            <a:schemeClr val="tx1"/>
          </a:solidFill>
          <a:ln w="9525">
            <a:solidFill>
              <a:schemeClr val="tx1"/>
            </a:solidFill>
            <a:miter lim="800000"/>
            <a:headEnd/>
            <a:tailEnd/>
          </a:ln>
        </p:spPr>
        <p:txBody>
          <a:bodyPr wrap="none" anchor="ctr"/>
          <a:lstStyle/>
          <a:p>
            <a:endParaRPr lang="en-US">
              <a:latin typeface="Calibri"/>
              <a:cs typeface="Calibri"/>
            </a:endParaRPr>
          </a:p>
        </p:txBody>
      </p:sp>
      <p:sp>
        <p:nvSpPr>
          <p:cNvPr id="57353"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4" name="Rectangle 11"/>
          <p:cNvSpPr>
            <a:spLocks noChangeArrowheads="1"/>
          </p:cNvSpPr>
          <p:nvPr/>
        </p:nvSpPr>
        <p:spPr bwMode="auto">
          <a:xfrm>
            <a:off x="60198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55"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6"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7"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8"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9"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0"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1"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2" name="Rectangle 19"/>
          <p:cNvSpPr>
            <a:spLocks noChangeArrowheads="1"/>
          </p:cNvSpPr>
          <p:nvPr/>
        </p:nvSpPr>
        <p:spPr bwMode="auto">
          <a:xfrm>
            <a:off x="28194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3" name="Rectangle 20"/>
          <p:cNvSpPr>
            <a:spLocks noChangeArrowheads="1"/>
          </p:cNvSpPr>
          <p:nvPr/>
        </p:nvSpPr>
        <p:spPr bwMode="auto">
          <a:xfrm>
            <a:off x="3352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4" name="Rectangle 21"/>
          <p:cNvSpPr>
            <a:spLocks noChangeArrowheads="1"/>
          </p:cNvSpPr>
          <p:nvPr/>
        </p:nvSpPr>
        <p:spPr bwMode="auto">
          <a:xfrm>
            <a:off x="38862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5" name="Rectangle 22"/>
          <p:cNvSpPr>
            <a:spLocks noChangeArrowheads="1"/>
          </p:cNvSpPr>
          <p:nvPr/>
        </p:nvSpPr>
        <p:spPr bwMode="auto">
          <a:xfrm>
            <a:off x="44196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6" name="Rectangle 23"/>
          <p:cNvSpPr>
            <a:spLocks noChangeArrowheads="1"/>
          </p:cNvSpPr>
          <p:nvPr/>
        </p:nvSpPr>
        <p:spPr bwMode="auto">
          <a:xfrm>
            <a:off x="5486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7" name="Rectangle 24"/>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8" name="Rectangle 25"/>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7369" name="Rectangle 26"/>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70" name="Rectangle 27"/>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71" name="Line 28"/>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7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737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737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737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7376" name="Oval 33"/>
          <p:cNvSpPr>
            <a:spLocks noChangeArrowheads="1"/>
          </p:cNvSpPr>
          <p:nvPr/>
        </p:nvSpPr>
        <p:spPr bwMode="auto">
          <a:xfrm>
            <a:off x="50292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7377" name="Line 34"/>
          <p:cNvSpPr>
            <a:spLocks noChangeShapeType="1"/>
          </p:cNvSpPr>
          <p:nvPr/>
        </p:nvSpPr>
        <p:spPr bwMode="auto">
          <a:xfrm flipV="1">
            <a:off x="52244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78" name="Line 35"/>
          <p:cNvSpPr>
            <a:spLocks noChangeShapeType="1"/>
          </p:cNvSpPr>
          <p:nvPr/>
        </p:nvSpPr>
        <p:spPr bwMode="auto">
          <a:xfrm>
            <a:off x="5219700" y="2586038"/>
            <a:ext cx="0" cy="25717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79" name="Line 36"/>
          <p:cNvSpPr>
            <a:spLocks noChangeShapeType="1"/>
          </p:cNvSpPr>
          <p:nvPr/>
        </p:nvSpPr>
        <p:spPr bwMode="auto">
          <a:xfrm>
            <a:off x="5414963" y="2400300"/>
            <a:ext cx="242887" cy="1588"/>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80" name="Line 37"/>
          <p:cNvSpPr>
            <a:spLocks noChangeShapeType="1"/>
          </p:cNvSpPr>
          <p:nvPr/>
        </p:nvSpPr>
        <p:spPr bwMode="auto">
          <a:xfrm flipH="1">
            <a:off x="47767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81" name="Rectangle 38"/>
          <p:cNvSpPr>
            <a:spLocks noChangeArrowheads="1"/>
          </p:cNvSpPr>
          <p:nvPr/>
        </p:nvSpPr>
        <p:spPr bwMode="auto">
          <a:xfrm>
            <a:off x="4953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706127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Find State Given Evidence</a:t>
            </a:r>
          </a:p>
        </p:txBody>
      </p:sp>
      <p:sp>
        <p:nvSpPr>
          <p:cNvPr id="33795" name="Rectangle 3"/>
          <p:cNvSpPr>
            <a:spLocks noGrp="1" noChangeArrowheads="1"/>
          </p:cNvSpPr>
          <p:nvPr>
            <p:ph idx="1"/>
          </p:nvPr>
        </p:nvSpPr>
        <p:spPr>
          <a:xfrm>
            <a:off x="990600" y="1676400"/>
            <a:ext cx="8458200" cy="4525963"/>
          </a:xfrm>
        </p:spPr>
        <p:txBody>
          <a:bodyPr/>
          <a:lstStyle/>
          <a:p>
            <a:r>
              <a:rPr lang="en-US" sz="2400" dirty="0">
                <a:latin typeface="Calibri"/>
                <a:ea typeface="ＭＳ Ｐゴシック" pitchFamily="34" charset="-128"/>
                <a:cs typeface="Calibri"/>
              </a:rPr>
              <a:t>We are given evidence at each time and want to know</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Idea: start with P(X</a:t>
            </a:r>
            <a:r>
              <a:rPr lang="en-US" sz="2400" baseline="-25000" dirty="0">
                <a:latin typeface="Calibri"/>
                <a:ea typeface="ＭＳ Ｐゴシック" pitchFamily="34" charset="-128"/>
                <a:cs typeface="Calibri"/>
              </a:rPr>
              <a:t>1</a:t>
            </a:r>
            <a:r>
              <a:rPr lang="en-US" sz="2400" dirty="0">
                <a:latin typeface="Calibri"/>
                <a:ea typeface="ＭＳ Ｐゴシック" pitchFamily="34" charset="-128"/>
                <a:cs typeface="Calibri"/>
              </a:rPr>
              <a:t>) and derive </a:t>
            </a:r>
            <a:r>
              <a:rPr lang="en-US" sz="2400" dirty="0" err="1">
                <a:latin typeface="Calibri"/>
                <a:ea typeface="ＭＳ Ｐゴシック" pitchFamily="34" charset="-128"/>
                <a:cs typeface="Calibri"/>
              </a:rPr>
              <a:t>B</a:t>
            </a:r>
            <a:r>
              <a:rPr lang="en-US" sz="2400" baseline="-25000" dirty="0" err="1">
                <a:latin typeface="Calibri"/>
                <a:ea typeface="ＭＳ Ｐゴシック" pitchFamily="34" charset="-128"/>
                <a:cs typeface="Calibri"/>
              </a:rPr>
              <a:t>t</a:t>
            </a:r>
            <a:r>
              <a:rPr lang="en-US" sz="2400" baseline="-25000" dirty="0">
                <a:latin typeface="Calibri"/>
                <a:ea typeface="ＭＳ Ｐゴシック" pitchFamily="34" charset="-128"/>
                <a:cs typeface="Calibri"/>
              </a:rPr>
              <a:t> </a:t>
            </a:r>
            <a:r>
              <a:rPr lang="en-US" sz="2400" dirty="0">
                <a:latin typeface="Calibri"/>
                <a:ea typeface="ＭＳ Ｐゴシック" pitchFamily="34" charset="-128"/>
                <a:cs typeface="Calibri"/>
              </a:rPr>
              <a:t>in terms of B</a:t>
            </a:r>
            <a:r>
              <a:rPr lang="en-US" sz="2400" baseline="-25000" dirty="0">
                <a:latin typeface="Calibri"/>
                <a:ea typeface="ＭＳ Ｐゴシック" pitchFamily="34" charset="-128"/>
                <a:cs typeface="Calibri"/>
              </a:rPr>
              <a:t>t-1</a:t>
            </a:r>
          </a:p>
          <a:p>
            <a:pPr lvl="1"/>
            <a:r>
              <a:rPr lang="en-US" sz="2000" dirty="0">
                <a:latin typeface="Calibri"/>
                <a:ea typeface="ＭＳ Ｐゴシック" pitchFamily="34" charset="-128"/>
                <a:cs typeface="Calibri"/>
              </a:rPr>
              <a:t>equivalently, derive B</a:t>
            </a:r>
            <a:r>
              <a:rPr lang="en-US" sz="2000" baseline="-25000" dirty="0">
                <a:latin typeface="Calibri"/>
                <a:ea typeface="ＭＳ Ｐゴシック" pitchFamily="34" charset="-128"/>
                <a:cs typeface="Calibri"/>
              </a:rPr>
              <a:t>t+1</a:t>
            </a:r>
            <a:r>
              <a:rPr lang="en-US" sz="2000" dirty="0">
                <a:latin typeface="Calibri"/>
                <a:ea typeface="ＭＳ Ｐゴシック" pitchFamily="34" charset="-128"/>
                <a:cs typeface="Calibri"/>
              </a:rPr>
              <a:t> in terms of </a:t>
            </a:r>
            <a:r>
              <a:rPr lang="en-US" sz="2000" dirty="0" err="1">
                <a:latin typeface="Calibri"/>
                <a:ea typeface="ＭＳ Ｐゴシック" pitchFamily="34" charset="-128"/>
                <a:cs typeface="Calibri"/>
              </a:rPr>
              <a:t>B</a:t>
            </a:r>
            <a:r>
              <a:rPr lang="en-US" sz="2000" baseline="-25000" dirty="0" err="1">
                <a:latin typeface="Calibri"/>
                <a:ea typeface="ＭＳ Ｐゴシック" pitchFamily="34" charset="-128"/>
                <a:cs typeface="Calibri"/>
              </a:rPr>
              <a:t>t</a:t>
            </a:r>
            <a:endParaRPr lang="en-US" sz="20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pic>
        <p:nvPicPr>
          <p:cNvPr id="61447" name="Picture 10"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429000" y="2590800"/>
            <a:ext cx="5446568"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6151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dirty="0">
                <a:ea typeface="ＭＳ Ｐゴシック" pitchFamily="34" charset="-128"/>
              </a:rPr>
              <a:t>Markov Assumption: 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a:ea typeface="ＭＳ Ｐゴシック" pitchFamily="34" charset="-128"/>
              </a:rPr>
              <a:t>Basic conditional independence:</a:t>
            </a:r>
          </a:p>
          <a:p>
            <a:pPr lvl="1">
              <a:lnSpc>
                <a:spcPct val="80000"/>
              </a:lnSpc>
            </a:pPr>
            <a:r>
              <a:rPr lang="en-US" sz="2400" dirty="0">
                <a:ea typeface="ＭＳ Ｐゴシック" pitchFamily="34" charset="-128"/>
              </a:rPr>
              <a:t>Past and future independent given the present</a:t>
            </a:r>
          </a:p>
          <a:p>
            <a:pPr lvl="1">
              <a:lnSpc>
                <a:spcPct val="80000"/>
              </a:lnSpc>
            </a:pPr>
            <a:r>
              <a:rPr lang="en-US" sz="2400" dirty="0">
                <a:ea typeface="ＭＳ Ｐゴシック" pitchFamily="34" charset="-128"/>
              </a:rPr>
              <a:t>Each time step only depends on the previous</a:t>
            </a:r>
          </a:p>
          <a:p>
            <a:pPr lvl="1">
              <a:lnSpc>
                <a:spcPct val="80000"/>
              </a:lnSpc>
            </a:pPr>
            <a:r>
              <a:rPr lang="en-US" sz="2400" dirty="0">
                <a:ea typeface="ＭＳ Ｐゴシック" pitchFamily="34" charset="-128"/>
              </a:rPr>
              <a:t>This is called the (first order) Markov property</a:t>
            </a:r>
          </a:p>
          <a:p>
            <a:pPr lvl="1">
              <a:lnSpc>
                <a:spcPct val="8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extLst>
      <p:ext uri="{BB962C8B-B14F-4D97-AF65-F5344CB8AC3E}">
        <p14:creationId xmlns:p14="http://schemas.microsoft.com/office/powerpoint/2010/main" val="27743761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a:ea typeface="ＭＳ Ｐゴシック" pitchFamily="34" charset="-128"/>
              </a:rPr>
              <a:t>States: X = {rain, sun}</a:t>
            </a:r>
          </a:p>
          <a:p>
            <a:pPr marL="457176" lvl="1" indent="0">
              <a:buNone/>
            </a:pPr>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CPT</a:t>
            </a: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ext uri="{D42A27DB-BD31-4B8C-83A1-F6EECF244321}">
                <p14:modId xmlns:p14="http://schemas.microsoft.com/office/powerpoint/2010/main" val="2752847035"/>
              </p:ext>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a:ea typeface="ＭＳ Ｐゴシック" pitchFamily="34" charset="-128"/>
              </a:rPr>
              <a:t>Initial distribution: 1.0 sun</a:t>
            </a:r>
          </a:p>
          <a:p>
            <a:pPr lvl="2"/>
            <a:endParaRPr lang="en-US" dirty="0">
              <a:ea typeface="ＭＳ Ｐゴシック" pitchFamily="34" charset="-128"/>
            </a:endParaRPr>
          </a:p>
          <a:p>
            <a:r>
              <a:rPr lang="en-US" sz="2800" dirty="0">
                <a:ea typeface="ＭＳ Ｐゴシック" pitchFamily="34" charset="-128"/>
              </a:rPr>
              <a:t>CPT P(</a:t>
            </a:r>
            <a:r>
              <a:rPr lang="en-US" sz="2800" dirty="0" err="1">
                <a:ea typeface="ＭＳ Ｐゴシック" pitchFamily="34" charset="-128"/>
              </a:rPr>
              <a:t>X</a:t>
            </a:r>
            <a:r>
              <a:rPr lang="en-US" sz="2800" baseline="-25000" dirty="0" err="1">
                <a:ea typeface="ＭＳ Ｐゴシック" pitchFamily="34" charset="-128"/>
              </a:rPr>
              <a:t>t</a:t>
            </a:r>
            <a:r>
              <a:rPr lang="en-US" sz="2800" dirty="0">
                <a:ea typeface="ＭＳ Ｐゴシック" pitchFamily="34" charset="-128"/>
              </a:rPr>
              <a:t> | X</a:t>
            </a:r>
            <a:r>
              <a:rPr lang="en-US" sz="2800" baseline="-25000" dirty="0">
                <a:ea typeface="ＭＳ Ｐゴシック" pitchFamily="34" charset="-128"/>
              </a:rPr>
              <a:t>t-1</a:t>
            </a:r>
            <a:r>
              <a:rPr lang="en-US" sz="2800" dirty="0">
                <a:ea typeface="ＭＳ Ｐゴシック" pitchFamily="34" charset="-128"/>
              </a:rPr>
              <a:t>):</a:t>
            </a:r>
          </a:p>
          <a:p>
            <a:pPr lvl="1"/>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extLst>
      <p:ext uri="{BB962C8B-B14F-4D97-AF65-F5344CB8AC3E}">
        <p14:creationId xmlns:p14="http://schemas.microsoft.com/office/powerpoint/2010/main" val="3245901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Markov Chain: Weather</a:t>
            </a:r>
          </a:p>
        </p:txBody>
      </p:sp>
      <p:sp>
        <p:nvSpPr>
          <p:cNvPr id="3" name="Content Placeholder 2"/>
          <p:cNvSpPr>
            <a:spLocks noGrp="1"/>
          </p:cNvSpPr>
          <p:nvPr>
            <p:ph idx="1"/>
          </p:nvPr>
        </p:nvSpPr>
        <p:spPr/>
        <p:txBody>
          <a:bodyPr/>
          <a:lstStyle/>
          <a:p>
            <a:r>
              <a:rPr lang="en-US" dirty="0"/>
              <a:t>Initial distribution: 1.0 sun</a:t>
            </a:r>
          </a:p>
          <a:p>
            <a:endParaRPr lang="en-US" dirty="0"/>
          </a:p>
          <a:p>
            <a:pPr marL="0" indent="0">
              <a:buNone/>
            </a:pPr>
            <a:endParaRPr lang="en-US" dirty="0"/>
          </a:p>
          <a:p>
            <a:r>
              <a:rPr lang="en-US" dirty="0"/>
              <a:t>What is the probability distribution after one step?</a:t>
            </a:r>
          </a:p>
        </p:txBody>
      </p:sp>
      <p:sp>
        <p:nvSpPr>
          <p:cNvPr id="5" name="Oval 4"/>
          <p:cNvSpPr>
            <a:spLocks noChangeArrowheads="1"/>
          </p:cNvSpPr>
          <p:nvPr/>
        </p:nvSpPr>
        <p:spPr bwMode="auto">
          <a:xfrm>
            <a:off x="7529513" y="16906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6906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9532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5914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18288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0589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1430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681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3096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27432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5212325"/>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2484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4089400"/>
            <a:ext cx="2077235" cy="396658"/>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0400" y="4038600"/>
            <a:ext cx="3465534" cy="762000"/>
          </a:xfrm>
          <a:prstGeom prst="rect">
            <a:avLst/>
          </a:prstGeom>
        </p:spPr>
      </p:pic>
      <p:pic>
        <p:nvPicPr>
          <p:cNvPr id="17" name="Picture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1967" y="4038600"/>
            <a:ext cx="4363233" cy="762000"/>
          </a:xfrm>
          <a:prstGeom prst="rect">
            <a:avLst/>
          </a:prstGeom>
        </p:spPr>
      </p:pic>
    </p:spTree>
    <p:extLst>
      <p:ext uri="{BB962C8B-B14F-4D97-AF65-F5344CB8AC3E}">
        <p14:creationId xmlns:p14="http://schemas.microsoft.com/office/powerpoint/2010/main" val="217724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a:ea typeface="ＭＳ Ｐゴシック" pitchFamily="34" charset="-128"/>
              </a:rPr>
              <a:t>Question: What’</a:t>
            </a:r>
            <a:r>
              <a:rPr lang="en-US" altLang="ja-JP" sz="2800" dirty="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169239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sun</a:t>
            </a:r>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a:t>	</a:t>
            </a:r>
          </a:p>
          <a:p>
            <a:pPr>
              <a:buFont typeface="Wingdings" charset="0"/>
              <a:buChar char="§"/>
              <a:defRPr/>
            </a:pPr>
            <a:r>
              <a:rPr lang="en-US" sz="2800" dirty="0"/>
              <a:t>From initial observation of rain</a:t>
            </a:r>
          </a:p>
          <a:p>
            <a:pPr>
              <a:buFont typeface="Wingdings" charset="0"/>
              <a:buChar char="§"/>
              <a:defRPr/>
            </a:pPr>
            <a:endParaRPr lang="en-US" sz="2800" dirty="0"/>
          </a:p>
          <a:p>
            <a:pPr>
              <a:buFont typeface="Wingdings" charset="0"/>
              <a:buChar char="§"/>
              <a:defRPr/>
            </a:pPr>
            <a:endParaRPr lang="en-US" sz="2800" dirty="0"/>
          </a:p>
          <a:p>
            <a:pPr lvl="4">
              <a:buFont typeface="Wingdings" charset="0"/>
              <a:buChar char="§"/>
              <a:defRPr/>
            </a:pPr>
            <a:endParaRPr lang="en-US" sz="1600" dirty="0"/>
          </a:p>
          <a:p>
            <a:pPr>
              <a:buFont typeface="Wingdings" charset="0"/>
              <a:buChar char="§"/>
              <a:defRPr/>
            </a:pPr>
            <a:r>
              <a:rPr lang="en-US" sz="2800" dirty="0"/>
              <a:t>From yet another initial distribution P(X</a:t>
            </a:r>
            <a:r>
              <a:rPr lang="en-US" sz="2800" baseline="-25000" dirty="0"/>
              <a:t>1</a:t>
            </a:r>
            <a:r>
              <a:rPr lang="en-US" sz="2800" dirty="0"/>
              <a:t>):</a:t>
            </a:r>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a:solidFill>
                  <a:srgbClr val="FF0000"/>
                </a:solidFill>
                <a:latin typeface="Calibri"/>
                <a:cs typeface="Calibri"/>
              </a:rPr>
              <a:t>[Demo: L13D1,2,3]</a:t>
            </a:r>
          </a:p>
        </p:txBody>
      </p:sp>
    </p:spTree>
    <p:extLst>
      <p:ext uri="{BB962C8B-B14F-4D97-AF65-F5344CB8AC3E}">
        <p14:creationId xmlns:p14="http://schemas.microsoft.com/office/powerpoint/2010/main" val="3980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Basic Dynamics</a:t>
            </a:r>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3000"/>
            <a:ext cx="8412482" cy="5257801"/>
          </a:xfrm>
          <a:prstGeom prst="rect">
            <a:avLst/>
          </a:prstGeom>
        </p:spPr>
      </p:pic>
    </p:spTree>
    <p:extLst>
      <p:ext uri="{BB962C8B-B14F-4D97-AF65-F5344CB8AC3E}">
        <p14:creationId xmlns:p14="http://schemas.microsoft.com/office/powerpoint/2010/main" val="41724188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B_t(X) = P(X_t | e_{1:t})&#10;\]&#10;\end{document}&#10;"/>
  <p:tag name="FILENAME" val="txp_fig"/>
  <p:tag name="FORMAT" val="png16m"/>
  <p:tag name="RES" val="1200"/>
  <p:tag name="BLEND" val="0"/>
  <p:tag name="TRANSPARENT" val="0"/>
  <p:tag name="TBUG" val="0"/>
  <p:tag name="ALLOWFS" val="0"/>
  <p:tag name="MAGNIFICATION" val="1182"/>
  <p:tag name="ORIGWIDTH" val="188"/>
  <p:tag name="PICTUREFILESIZE" val="1413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heme/theme1.xml><?xml version="1.0" encoding="utf-8"?>
<a:theme xmlns:a="http://schemas.openxmlformats.org/drawingml/2006/main" name="188_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188_anca.thmx</Template>
  <TotalTime>64744</TotalTime>
  <Words>1283</Words>
  <Application>Microsoft Office PowerPoint</Application>
  <PresentationFormat>宽屏</PresentationFormat>
  <Paragraphs>397</Paragraphs>
  <Slides>32</Slides>
  <Notes>14</Notes>
  <HiddenSlides>0</HiddenSlides>
  <MMClips>5</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cmsy10</vt:lpstr>
      <vt:lpstr>ＭＳ Ｐゴシック</vt:lpstr>
      <vt:lpstr>Palatino</vt:lpstr>
      <vt:lpstr>Arial</vt:lpstr>
      <vt:lpstr>Calibri</vt:lpstr>
      <vt:lpstr>Courier New</vt:lpstr>
      <vt:lpstr>Symbol</vt:lpstr>
      <vt:lpstr>Times New Roman</vt:lpstr>
      <vt:lpstr>Wingdings</vt:lpstr>
      <vt:lpstr>188_anca</vt:lpstr>
      <vt:lpstr>Artificial Intelligence </vt:lpstr>
      <vt:lpstr>Reasoning over Time or Space</vt:lpstr>
      <vt:lpstr>Markov Models</vt:lpstr>
      <vt:lpstr>Markov Assumption: 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Hidden Markov Models</vt:lpstr>
      <vt:lpstr>Pacman – Sonar</vt:lpstr>
      <vt:lpstr>Video of Demo Pacman – Sonar (no beliefs)</vt:lpstr>
      <vt:lpstr>Hidden Markov Models</vt:lpstr>
      <vt:lpstr>Example: Weather HMM</vt:lpstr>
      <vt:lpstr>Video of Demo Ghostbusters – Circular Dynamics -- HMM</vt:lpstr>
      <vt:lpstr>Example: Ghostbusters HMM</vt:lpstr>
      <vt:lpstr>Conditional Independence</vt:lpstr>
      <vt:lpstr>Real HMM Examples</vt:lpstr>
      <vt:lpstr>Filtering / Monitoring</vt:lpstr>
      <vt:lpstr>Example: Robot Localization</vt:lpstr>
      <vt:lpstr>Example: Robot Localization</vt:lpstr>
      <vt:lpstr>Example: Robot Localization</vt:lpstr>
      <vt:lpstr>Example: Robot Localization</vt:lpstr>
      <vt:lpstr>Example: Robot Localization</vt:lpstr>
      <vt:lpstr>Example: Robot Localization</vt:lpstr>
      <vt:lpstr>Inference: Find State Given Evidence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李钦策</cp:lastModifiedBy>
  <cp:revision>3752</cp:revision>
  <cp:lastPrinted>2013-10-23T02:18:13Z</cp:lastPrinted>
  <dcterms:created xsi:type="dcterms:W3CDTF">2004-08-27T04:16:05Z</dcterms:created>
  <dcterms:modified xsi:type="dcterms:W3CDTF">2020-10-22T00:17:02Z</dcterms:modified>
</cp:coreProperties>
</file>